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561" r:id="rId2"/>
    <p:sldId id="586" r:id="rId3"/>
    <p:sldId id="587" r:id="rId4"/>
    <p:sldId id="588" r:id="rId5"/>
    <p:sldId id="589" r:id="rId6"/>
    <p:sldId id="590" r:id="rId7"/>
    <p:sldId id="517" r:id="rId8"/>
    <p:sldId id="592" r:id="rId9"/>
    <p:sldId id="526" r:id="rId10"/>
    <p:sldId id="567" r:id="rId11"/>
    <p:sldId id="40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7A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43" autoAdjust="0"/>
    <p:restoredTop sz="88752"/>
  </p:normalViewPr>
  <p:slideViewPr>
    <p:cSldViewPr snapToGrid="0">
      <p:cViewPr varScale="1">
        <p:scale>
          <a:sx n="94" d="100"/>
          <a:sy n="94" d="100"/>
        </p:scale>
        <p:origin x="224" y="17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288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DE15F2-F8E9-46B4-8ACB-FED62F15AF0F}" type="datetimeFigureOut">
              <a:rPr lang="en-US" smtClean="0"/>
              <a:t>3/2/19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52583D-8DB7-425B-B696-A52612A445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607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2583D-8DB7-425B-B696-A52612A445C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254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52583D-8DB7-425B-B696-A52612A445C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32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Making collective changes to your body or immediate environment: sharing social media everyday to inspire public perceptions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2583D-8DB7-425B-B696-A52612A445C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118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2583D-8DB7-425B-B696-A52612A445C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647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52583D-8DB7-425B-B696-A52612A445C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430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2583D-8DB7-425B-B696-A52612A445C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50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55C6A-0706-4C00-BA5C-26706CAFFA3F}" type="datetimeFigureOut">
              <a:rPr lang="en-US" smtClean="0"/>
              <a:t>3/2/19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1B147-9039-49DE-B72D-9AB9240763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8159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55C6A-0706-4C00-BA5C-26706CAFFA3F}" type="datetimeFigureOut">
              <a:rPr lang="en-US" smtClean="0"/>
              <a:t>3/2/19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1B147-9039-49DE-B72D-9AB9240763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916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55C6A-0706-4C00-BA5C-26706CAFFA3F}" type="datetimeFigureOut">
              <a:rPr lang="en-US" smtClean="0"/>
              <a:t>3/2/19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1B147-9039-49DE-B72D-9AB9240763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9942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55C6A-0706-4C00-BA5C-26706CAFFA3F}" type="datetimeFigureOut">
              <a:rPr lang="en-US" smtClean="0"/>
              <a:t>3/2/19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1B147-9039-49DE-B72D-9AB9240763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315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55C6A-0706-4C00-BA5C-26706CAFFA3F}" type="datetimeFigureOut">
              <a:rPr lang="en-US" smtClean="0"/>
              <a:t>3/2/19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1B147-9039-49DE-B72D-9AB9240763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709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55C6A-0706-4C00-BA5C-26706CAFFA3F}" type="datetimeFigureOut">
              <a:rPr lang="en-US" smtClean="0"/>
              <a:t>3/2/19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1B147-9039-49DE-B72D-9AB9240763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5358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55C6A-0706-4C00-BA5C-26706CAFFA3F}" type="datetimeFigureOut">
              <a:rPr lang="en-US" smtClean="0"/>
              <a:t>3/2/19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1B147-9039-49DE-B72D-9AB9240763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501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55C6A-0706-4C00-BA5C-26706CAFFA3F}" type="datetimeFigureOut">
              <a:rPr lang="en-US" smtClean="0"/>
              <a:t>3/2/19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1B147-9039-49DE-B72D-9AB9240763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516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55C6A-0706-4C00-BA5C-26706CAFFA3F}" type="datetimeFigureOut">
              <a:rPr lang="en-US" smtClean="0"/>
              <a:t>3/2/19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1B147-9039-49DE-B72D-9AB9240763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31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55C6A-0706-4C00-BA5C-26706CAFFA3F}" type="datetimeFigureOut">
              <a:rPr lang="en-US" smtClean="0"/>
              <a:t>3/2/19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1B147-9039-49DE-B72D-9AB9240763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936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55C6A-0706-4C00-BA5C-26706CAFFA3F}" type="datetimeFigureOut">
              <a:rPr lang="en-US" smtClean="0"/>
              <a:t>3/2/19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1B147-9039-49DE-B72D-9AB9240763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9680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55C6A-0706-4C00-BA5C-26706CAFFA3F}" type="datetimeFigureOut">
              <a:rPr lang="en-US" smtClean="0"/>
              <a:t>3/2/19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1B147-9039-49DE-B72D-9AB9240763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6409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1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images of astrological moon sig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2000" cy="58050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2945" y="60448"/>
            <a:ext cx="12109055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200" dirty="0">
              <a:solidFill>
                <a:srgbClr val="BF7A27"/>
              </a:solidFill>
              <a:latin typeface="HelveticaNeue"/>
              <a:ea typeface="MS Mincho"/>
              <a:cs typeface="HelveticaNeue"/>
            </a:endParaRPr>
          </a:p>
          <a:p>
            <a:pPr algn="ctr"/>
            <a:endParaRPr lang="en-US" sz="3200" dirty="0">
              <a:solidFill>
                <a:srgbClr val="BF7A27"/>
              </a:solidFill>
              <a:latin typeface="HelveticaNeue"/>
              <a:ea typeface="MS Mincho"/>
              <a:cs typeface="HelveticaNeue"/>
            </a:endParaRPr>
          </a:p>
          <a:p>
            <a:pPr algn="ctr"/>
            <a:endParaRPr lang="en-US" sz="3200" dirty="0">
              <a:solidFill>
                <a:srgbClr val="BF7A27"/>
              </a:solidFill>
              <a:latin typeface="HelveticaNeue"/>
              <a:ea typeface="MS Mincho"/>
              <a:cs typeface="HelveticaNeue"/>
            </a:endParaRPr>
          </a:p>
          <a:p>
            <a:pPr algn="ctr"/>
            <a:endParaRPr lang="en-US" sz="3200" dirty="0">
              <a:solidFill>
                <a:srgbClr val="BF7A27"/>
              </a:solidFill>
              <a:latin typeface="HelveticaNeue"/>
              <a:ea typeface="MS Mincho"/>
              <a:cs typeface="HelveticaNeue"/>
            </a:endParaRPr>
          </a:p>
          <a:p>
            <a:pPr algn="ctr"/>
            <a:endParaRPr lang="en-US" sz="3200" dirty="0">
              <a:solidFill>
                <a:srgbClr val="BF7A27"/>
              </a:solidFill>
              <a:latin typeface="HelveticaNeue"/>
              <a:ea typeface="MS Mincho"/>
              <a:cs typeface="HelveticaNeue"/>
            </a:endParaRPr>
          </a:p>
          <a:p>
            <a:pPr algn="ctr"/>
            <a:endParaRPr lang="en-US" sz="3200" dirty="0">
              <a:solidFill>
                <a:srgbClr val="BF7A27"/>
              </a:solidFill>
              <a:latin typeface="HelveticaNeue"/>
              <a:ea typeface="MS Mincho"/>
              <a:cs typeface="HelveticaNeue"/>
            </a:endParaRPr>
          </a:p>
          <a:p>
            <a:pPr algn="ctr"/>
            <a:endParaRPr lang="en-US" sz="3200" dirty="0">
              <a:solidFill>
                <a:srgbClr val="BF7A27"/>
              </a:solidFill>
              <a:latin typeface="HelveticaNeue"/>
              <a:ea typeface="MS Mincho"/>
              <a:cs typeface="HelveticaNeue"/>
            </a:endParaRPr>
          </a:p>
          <a:p>
            <a:pPr algn="ctr"/>
            <a:endParaRPr lang="en-US" sz="3200" dirty="0">
              <a:solidFill>
                <a:srgbClr val="BF7A27"/>
              </a:solidFill>
              <a:latin typeface="HelveticaNeue"/>
              <a:ea typeface="MS Mincho"/>
              <a:cs typeface="HelveticaNeue"/>
            </a:endParaRPr>
          </a:p>
          <a:p>
            <a:pPr algn="ctr"/>
            <a:endParaRPr lang="en-US" sz="3200" dirty="0">
              <a:solidFill>
                <a:srgbClr val="BF7A27"/>
              </a:solidFill>
              <a:latin typeface="HelveticaNeue"/>
              <a:ea typeface="MS Mincho"/>
              <a:cs typeface="HelveticaNeue"/>
            </a:endParaRPr>
          </a:p>
          <a:p>
            <a:pPr algn="ctr"/>
            <a:endParaRPr lang="en-US" sz="3200" dirty="0">
              <a:solidFill>
                <a:srgbClr val="BF7A27"/>
              </a:solidFill>
              <a:latin typeface="HelveticaNeue"/>
              <a:ea typeface="MS Mincho"/>
              <a:cs typeface="HelveticaNeue"/>
            </a:endParaRPr>
          </a:p>
          <a:p>
            <a:pPr algn="ctr"/>
            <a:endParaRPr lang="en-US" sz="3200" dirty="0">
              <a:solidFill>
                <a:srgbClr val="BF7A27"/>
              </a:solidFill>
              <a:latin typeface="HelveticaNeue"/>
              <a:ea typeface="MS Mincho"/>
              <a:cs typeface="HelveticaNeue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29246" y="6029103"/>
            <a:ext cx="53335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HelveticaNeue"/>
                <a:ea typeface="MS Mincho"/>
                <a:cs typeface="HelveticaNeue"/>
              </a:rPr>
              <a:t>2019 – MARCH - </a:t>
            </a:r>
            <a:r>
              <a:rPr lang="en-US" sz="2800" dirty="0">
                <a:latin typeface="HelveticaNeue"/>
                <a:ea typeface="MS Mincho"/>
                <a:cs typeface="HelveticaNeue"/>
              </a:rPr>
              <a:t>A Look Ahead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3600"/>
            <a:ext cx="12170614" cy="59638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5" y="5553534"/>
            <a:ext cx="1985006" cy="153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827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D1601BB-1C59-FB4A-B52F-60D7AEF127F9}"/>
              </a:ext>
            </a:extLst>
          </p:cNvPr>
          <p:cNvSpPr txBox="1"/>
          <p:nvPr/>
        </p:nvSpPr>
        <p:spPr>
          <a:xfrm>
            <a:off x="4688" y="-53410"/>
            <a:ext cx="5719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 Neue Medium"/>
                <a:cs typeface="Helvetica Neue Medium"/>
              </a:rPr>
              <a:t>March </a:t>
            </a:r>
            <a:r>
              <a:rPr lang="en-US" sz="2400" dirty="0">
                <a:latin typeface="Helvetica Neue Thin"/>
                <a:cs typeface="Helvetica Neue Thin"/>
              </a:rPr>
              <a:t>Key Dates </a:t>
            </a:r>
            <a:r>
              <a:rPr lang="en-US" sz="2000" dirty="0">
                <a:latin typeface="Helvetica Neue" charset="0"/>
                <a:ea typeface="Helvetica Neue" charset="0"/>
                <a:cs typeface="Helvetica Neue" charset="0"/>
              </a:rPr>
              <a:t>2019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F6F9B5B-46B5-AE41-82B5-495D2A0FCA15}"/>
              </a:ext>
            </a:extLst>
          </p:cNvPr>
          <p:cNvSpPr/>
          <p:nvPr/>
        </p:nvSpPr>
        <p:spPr>
          <a:xfrm>
            <a:off x="5467856" y="0"/>
            <a:ext cx="6574971" cy="68941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00" b="1" dirty="0">
                <a:latin typeface="Helvetica Neue" charset="0"/>
                <a:ea typeface="Helvetica Neue" charset="0"/>
                <a:cs typeface="Helvetica Neue" charset="0"/>
              </a:rPr>
              <a:t>Mar 1:	VE 29° Cap square UR 29° Ari </a:t>
            </a:r>
            <a:r>
              <a:rPr lang="en-US" sz="1300" dirty="0">
                <a:latin typeface="Helvetica Neue" charset="0"/>
                <a:ea typeface="Helvetica Neue" charset="0"/>
                <a:cs typeface="Helvetica Neue" charset="0"/>
              </a:rPr>
              <a:t>| </a:t>
            </a:r>
            <a:r>
              <a:rPr lang="en-US" sz="1300" dirty="0">
                <a:solidFill>
                  <a:schemeClr val="accent5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Lilith 22° </a:t>
            </a:r>
            <a:r>
              <a:rPr lang="en-US" sz="1300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Aqu</a:t>
            </a:r>
            <a:r>
              <a:rPr lang="en-US" sz="1300" dirty="0">
                <a:solidFill>
                  <a:schemeClr val="accent5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semi-sex PL 22° Cap</a:t>
            </a:r>
          </a:p>
          <a:p>
            <a:r>
              <a:rPr lang="en-US" sz="1300" dirty="0">
                <a:solidFill>
                  <a:schemeClr val="accent3">
                    <a:lumMod val="60000"/>
                    <a:lumOff val="4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Mar 1:</a:t>
            </a:r>
            <a:r>
              <a:rPr lang="en-US" sz="1300" dirty="0">
                <a:solidFill>
                  <a:schemeClr val="accent2">
                    <a:lumMod val="60000"/>
                    <a:lumOff val="4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	</a:t>
            </a:r>
            <a:r>
              <a:rPr lang="en-US" sz="13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VE enters 0° Aquarius</a:t>
            </a:r>
            <a:r>
              <a:rPr lang="en-US" sz="1300" b="1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1300" dirty="0">
                <a:latin typeface="Helvetica Neue" charset="0"/>
                <a:ea typeface="Helvetica Neue" charset="0"/>
                <a:cs typeface="Helvetica Neue" charset="0"/>
              </a:rPr>
              <a:t>| </a:t>
            </a:r>
            <a:r>
              <a:rPr lang="en-US" sz="1300" dirty="0">
                <a:solidFill>
                  <a:schemeClr val="accent2">
                    <a:lumMod val="60000"/>
                    <a:lumOff val="4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NE 15° </a:t>
            </a:r>
            <a:r>
              <a:rPr lang="en-US" sz="13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Pis</a:t>
            </a:r>
            <a:r>
              <a:rPr lang="en-US" sz="1300" dirty="0">
                <a:solidFill>
                  <a:schemeClr val="accent2">
                    <a:lumMod val="60000"/>
                    <a:lumOff val="4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sextile SE 15° Cap (USA 5</a:t>
            </a:r>
            <a:r>
              <a:rPr lang="en-US" sz="1300" baseline="30000" dirty="0">
                <a:solidFill>
                  <a:schemeClr val="accent2">
                    <a:lumMod val="60000"/>
                    <a:lumOff val="4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th</a:t>
            </a:r>
            <a:r>
              <a:rPr lang="en-US" sz="1300" dirty="0">
                <a:solidFill>
                  <a:schemeClr val="accent2">
                    <a:lumMod val="60000"/>
                    <a:lumOff val="4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H)</a:t>
            </a:r>
          </a:p>
          <a:p>
            <a:r>
              <a:rPr lang="en-US" sz="1300" dirty="0">
                <a:solidFill>
                  <a:schemeClr val="bg2">
                    <a:lumMod val="60000"/>
                    <a:lumOff val="4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Mar 1-2:	MA 10° Tau sextile SE 10° Can (USA 9</a:t>
            </a:r>
            <a:r>
              <a:rPr lang="en-US" sz="1300" baseline="30000" dirty="0">
                <a:solidFill>
                  <a:schemeClr val="bg2">
                    <a:lumMod val="60000"/>
                    <a:lumOff val="4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th</a:t>
            </a:r>
            <a:r>
              <a:rPr lang="en-US" sz="1300" dirty="0">
                <a:solidFill>
                  <a:schemeClr val="bg2">
                    <a:lumMod val="60000"/>
                    <a:lumOff val="4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H)</a:t>
            </a:r>
          </a:p>
          <a:p>
            <a:r>
              <a:rPr lang="en-US" sz="1300" dirty="0">
                <a:solidFill>
                  <a:schemeClr val="accent2">
                    <a:lumMod val="60000"/>
                    <a:lumOff val="4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Mar 1-8:	CH 0° Ari trine LE 0:52 Leo (USA </a:t>
            </a:r>
            <a:r>
              <a:rPr lang="en-US" sz="1300" u="sng" dirty="0">
                <a:solidFill>
                  <a:schemeClr val="accent2">
                    <a:lumMod val="60000"/>
                    <a:lumOff val="4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10</a:t>
            </a:r>
            <a:r>
              <a:rPr lang="en-US" sz="1300" u="sng" baseline="30000" dirty="0">
                <a:solidFill>
                  <a:schemeClr val="accent2">
                    <a:lumMod val="60000"/>
                    <a:lumOff val="4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th</a:t>
            </a:r>
            <a:r>
              <a:rPr lang="en-US" sz="1300" u="sng" dirty="0">
                <a:solidFill>
                  <a:schemeClr val="accent2">
                    <a:lumMod val="60000"/>
                    <a:lumOff val="4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/MC MO</a:t>
            </a:r>
            <a:r>
              <a:rPr lang="en-US" sz="1300" dirty="0">
                <a:solidFill>
                  <a:schemeClr val="accent2">
                    <a:lumMod val="60000"/>
                    <a:lumOff val="4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oppose 4</a:t>
            </a:r>
            <a:r>
              <a:rPr lang="en-US" sz="1300" baseline="30000" dirty="0">
                <a:solidFill>
                  <a:schemeClr val="accent2">
                    <a:lumMod val="60000"/>
                    <a:lumOff val="4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th</a:t>
            </a:r>
            <a:r>
              <a:rPr lang="en-US" sz="1300" dirty="0">
                <a:solidFill>
                  <a:schemeClr val="accent2">
                    <a:lumMod val="60000"/>
                    <a:lumOff val="4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/IC SU)</a:t>
            </a:r>
          </a:p>
          <a:p>
            <a:r>
              <a:rPr lang="en-US" sz="1300" dirty="0">
                <a:latin typeface="Helvetica Neue" charset="0"/>
                <a:ea typeface="Helvetica Neue" charset="0"/>
                <a:cs typeface="Helvetica Neue" charset="0"/>
              </a:rPr>
              <a:t>Mar 2-11:	JU 22° Sag semi-sextile PL 22° Cap</a:t>
            </a:r>
          </a:p>
          <a:p>
            <a:r>
              <a:rPr lang="en-US" sz="13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Mar 5-28:	Mercury Rx 29° Pieces </a:t>
            </a:r>
            <a:r>
              <a:rPr lang="en-US" sz="1300" dirty="0">
                <a:solidFill>
                  <a:schemeClr val="accent3">
                    <a:lumMod val="60000"/>
                    <a:lumOff val="4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(1:19 pm) </a:t>
            </a:r>
          </a:p>
          <a:p>
            <a:r>
              <a:rPr lang="en-US" sz="1300" b="1" dirty="0">
                <a:solidFill>
                  <a:srgbClr val="FFC000"/>
                </a:solidFill>
                <a:latin typeface="Helvetica" pitchFamily="2" charset="0"/>
              </a:rPr>
              <a:t>Mar 6:	New Moon 15° Pisces </a:t>
            </a:r>
            <a:r>
              <a:rPr lang="en-US" sz="1300" dirty="0">
                <a:solidFill>
                  <a:srgbClr val="FFC000"/>
                </a:solidFill>
                <a:latin typeface="Helvetica" pitchFamily="2" charset="0"/>
              </a:rPr>
              <a:t>(11:04 am) – USA 10th House</a:t>
            </a:r>
          </a:p>
          <a:p>
            <a:r>
              <a:rPr lang="en-US" sz="1300" b="1" dirty="0">
                <a:latin typeface="Helvetica" pitchFamily="2" charset="0"/>
                <a:ea typeface="Helvetica Neue" charset="0"/>
                <a:cs typeface="Helvetica Neue" charset="0"/>
              </a:rPr>
              <a:t>Mar 6:	SU 16° </a:t>
            </a:r>
            <a:r>
              <a:rPr lang="en-US" sz="1300" b="1" dirty="0" err="1">
                <a:latin typeface="Helvetica" pitchFamily="2" charset="0"/>
                <a:ea typeface="Helvetica Neue" charset="0"/>
                <a:cs typeface="Helvetica Neue" charset="0"/>
              </a:rPr>
              <a:t>Pis</a:t>
            </a:r>
            <a:r>
              <a:rPr lang="en-US" sz="1300" b="1" dirty="0">
                <a:latin typeface="Helvetica" pitchFamily="2" charset="0"/>
                <a:ea typeface="Helvetica Neue" charset="0"/>
                <a:cs typeface="Helvetica Neue" charset="0"/>
              </a:rPr>
              <a:t> conjunct NE 16° </a:t>
            </a:r>
            <a:r>
              <a:rPr lang="en-US" sz="1300" b="1" dirty="0" err="1">
                <a:latin typeface="Helvetica" pitchFamily="2" charset="0"/>
                <a:ea typeface="Helvetica Neue" charset="0"/>
                <a:cs typeface="Helvetica Neue" charset="0"/>
              </a:rPr>
              <a:t>Pis</a:t>
            </a:r>
            <a:r>
              <a:rPr lang="en-US" sz="1300" b="1" dirty="0">
                <a:latin typeface="Helvetica" pitchFamily="2" charset="0"/>
                <a:ea typeface="Helvetica Neue" charset="0"/>
                <a:cs typeface="Helvetica Neue" charset="0"/>
              </a:rPr>
              <a:t> </a:t>
            </a:r>
            <a:endParaRPr lang="en-US" sz="1300" b="1" dirty="0">
              <a:latin typeface="Helvetica Neue" charset="0"/>
              <a:ea typeface="Helvetica Neue" charset="0"/>
              <a:cs typeface="Helvetica Neue" charset="0"/>
            </a:endParaRPr>
          </a:p>
          <a:p>
            <a:r>
              <a:rPr lang="en-US" sz="1300" dirty="0">
                <a:latin typeface="Helvetica Neue" charset="0"/>
                <a:ea typeface="Helvetica Neue" charset="0"/>
                <a:cs typeface="Helvetica Neue" charset="0"/>
              </a:rPr>
              <a:t>Mar 6-8:	CH 0° Ari semi-sex UR 0° Tau</a:t>
            </a:r>
          </a:p>
          <a:p>
            <a:r>
              <a:rPr lang="en-US" sz="13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Mar 6-26:	UR enters 0° Tau </a:t>
            </a:r>
            <a:r>
              <a:rPr lang="en-US" sz="13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square LE 0:52 Leo </a:t>
            </a:r>
            <a:r>
              <a:rPr lang="en-US" sz="1300" dirty="0">
                <a:solidFill>
                  <a:schemeClr val="accent2">
                    <a:lumMod val="60000"/>
                    <a:lumOff val="4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(USA </a:t>
            </a:r>
            <a:r>
              <a:rPr lang="en-US" sz="1300" u="sng" dirty="0">
                <a:solidFill>
                  <a:schemeClr val="accent2">
                    <a:lumMod val="60000"/>
                    <a:lumOff val="4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10</a:t>
            </a:r>
            <a:r>
              <a:rPr lang="en-US" sz="1300" u="sng" baseline="30000" dirty="0">
                <a:solidFill>
                  <a:schemeClr val="accent2">
                    <a:lumMod val="60000"/>
                    <a:lumOff val="4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th</a:t>
            </a:r>
            <a:r>
              <a:rPr lang="en-US" sz="1300" u="sng" dirty="0">
                <a:solidFill>
                  <a:schemeClr val="accent2">
                    <a:lumMod val="60000"/>
                    <a:lumOff val="4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/MC MO</a:t>
            </a:r>
            <a:r>
              <a:rPr lang="en-US" sz="1300" dirty="0">
                <a:solidFill>
                  <a:schemeClr val="accent2">
                    <a:lumMod val="60000"/>
                    <a:lumOff val="4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13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opp</a:t>
            </a:r>
            <a:r>
              <a:rPr lang="en-US" sz="1300" dirty="0">
                <a:solidFill>
                  <a:schemeClr val="accent2">
                    <a:lumMod val="60000"/>
                    <a:lumOff val="4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4</a:t>
            </a:r>
            <a:r>
              <a:rPr lang="en-US" sz="1300" baseline="30000" dirty="0">
                <a:solidFill>
                  <a:schemeClr val="accent2">
                    <a:lumMod val="60000"/>
                    <a:lumOff val="4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th</a:t>
            </a:r>
            <a:r>
              <a:rPr lang="en-US" sz="1300" dirty="0">
                <a:solidFill>
                  <a:schemeClr val="accent2">
                    <a:lumMod val="60000"/>
                    <a:lumOff val="4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/IC SU)</a:t>
            </a:r>
          </a:p>
          <a:p>
            <a:r>
              <a:rPr lang="en-US" sz="1300" dirty="0">
                <a:solidFill>
                  <a:schemeClr val="accent2">
                    <a:lumMod val="60000"/>
                    <a:lumOff val="4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Mar 9:	MA 15° Tau trine SE 15° Cap (USA 5</a:t>
            </a:r>
            <a:r>
              <a:rPr lang="en-US" sz="1300" baseline="30000" dirty="0">
                <a:solidFill>
                  <a:schemeClr val="accent2">
                    <a:lumMod val="60000"/>
                    <a:lumOff val="4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th</a:t>
            </a:r>
            <a:r>
              <a:rPr lang="en-US" sz="1300" dirty="0">
                <a:solidFill>
                  <a:schemeClr val="accent2">
                    <a:lumMod val="60000"/>
                    <a:lumOff val="4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H) | </a:t>
            </a:r>
            <a:r>
              <a:rPr lang="en-US" sz="1300" dirty="0">
                <a:latin typeface="Helvetica Neue" charset="0"/>
                <a:ea typeface="Helvetica Neue" charset="0"/>
                <a:cs typeface="Helvetica Neue" charset="0"/>
              </a:rPr>
              <a:t>SU 18° </a:t>
            </a:r>
            <a:r>
              <a:rPr lang="en-US" sz="1300" dirty="0" err="1">
                <a:latin typeface="Helvetica Neue" charset="0"/>
                <a:ea typeface="Helvetica Neue" charset="0"/>
                <a:cs typeface="Helvetica Neue" charset="0"/>
              </a:rPr>
              <a:t>Pis</a:t>
            </a:r>
            <a:r>
              <a:rPr lang="en-US" sz="1300" dirty="0">
                <a:latin typeface="Helvetica Neue" charset="0"/>
                <a:ea typeface="Helvetica Neue" charset="0"/>
                <a:cs typeface="Helvetica Neue" charset="0"/>
              </a:rPr>
              <a:t> sextile SA 18° Cap</a:t>
            </a:r>
          </a:p>
          <a:p>
            <a:r>
              <a:rPr lang="en-US" sz="1300" dirty="0">
                <a:latin typeface="Helvetica Neue" charset="0"/>
                <a:ea typeface="Helvetica Neue" charset="0"/>
                <a:cs typeface="Helvetica Neue" charset="0"/>
              </a:rPr>
              <a:t>Mar 10-11:	MA 16° Tau sextile NE 16° </a:t>
            </a:r>
            <a:r>
              <a:rPr lang="en-US" sz="1300" dirty="0" err="1">
                <a:latin typeface="Helvetica Neue" charset="0"/>
                <a:ea typeface="Helvetica Neue" charset="0"/>
                <a:cs typeface="Helvetica Neue" charset="0"/>
              </a:rPr>
              <a:t>Pis</a:t>
            </a:r>
            <a:endParaRPr lang="en-US" sz="1300" dirty="0">
              <a:latin typeface="Helvetica Neue" charset="0"/>
              <a:ea typeface="Helvetica Neue" charset="0"/>
              <a:cs typeface="Helvetica Neue" charset="0"/>
            </a:endParaRPr>
          </a:p>
          <a:p>
            <a:r>
              <a:rPr lang="en-US" sz="13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Mar 12-24:	NN 24° Can quincunx Lilith 24° </a:t>
            </a:r>
            <a:r>
              <a:rPr lang="en-US" sz="13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Aqu</a:t>
            </a:r>
            <a:endParaRPr lang="en-US" sz="1300" b="1" dirty="0">
              <a:solidFill>
                <a:schemeClr val="accent5">
                  <a:lumMod val="40000"/>
                  <a:lumOff val="60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r>
              <a:rPr lang="en-US" sz="1300" dirty="0">
                <a:latin typeface="Helvetica Neue" charset="0"/>
                <a:ea typeface="Helvetica Neue" charset="0"/>
                <a:cs typeface="Helvetica Neue" charset="0"/>
              </a:rPr>
              <a:t>Mar 13:	SU 22° </a:t>
            </a:r>
            <a:r>
              <a:rPr lang="en-US" sz="1300" dirty="0" err="1">
                <a:latin typeface="Helvetica Neue" charset="0"/>
                <a:ea typeface="Helvetica Neue" charset="0"/>
                <a:cs typeface="Helvetica Neue" charset="0"/>
              </a:rPr>
              <a:t>Pis</a:t>
            </a:r>
            <a:r>
              <a:rPr lang="en-US" sz="1300" dirty="0">
                <a:latin typeface="Helvetica Neue" charset="0"/>
                <a:ea typeface="Helvetica Neue" charset="0"/>
                <a:cs typeface="Helvetica Neue" charset="0"/>
              </a:rPr>
              <a:t> sextile PL 22° Cap | </a:t>
            </a:r>
            <a:r>
              <a:rPr lang="en-US" sz="1300" b="1" dirty="0">
                <a:latin typeface="Helvetica Neue" charset="0"/>
                <a:ea typeface="Helvetica Neue" charset="0"/>
                <a:cs typeface="Helvetica Neue" charset="0"/>
              </a:rPr>
              <a:t>SU 23° </a:t>
            </a:r>
            <a:r>
              <a:rPr lang="en-US" sz="1300" b="1" dirty="0" err="1">
                <a:latin typeface="Helvetica Neue" charset="0"/>
                <a:ea typeface="Helvetica Neue" charset="0"/>
                <a:cs typeface="Helvetica Neue" charset="0"/>
              </a:rPr>
              <a:t>Pis</a:t>
            </a:r>
            <a:r>
              <a:rPr lang="en-US" sz="1300" b="1" dirty="0">
                <a:latin typeface="Helvetica Neue" charset="0"/>
                <a:ea typeface="Helvetica Neue" charset="0"/>
                <a:cs typeface="Helvetica Neue" charset="0"/>
              </a:rPr>
              <a:t> square JU 23° Sag</a:t>
            </a:r>
          </a:p>
          <a:p>
            <a:r>
              <a:rPr lang="en-US" sz="1300" b="1" dirty="0">
                <a:solidFill>
                  <a:srgbClr val="FFC000"/>
                </a:solidFill>
                <a:latin typeface="Helvetica" pitchFamily="2" charset="0"/>
              </a:rPr>
              <a:t>Mar 14:	1</a:t>
            </a:r>
            <a:r>
              <a:rPr lang="en-US" sz="1300" b="1" baseline="30000" dirty="0">
                <a:solidFill>
                  <a:srgbClr val="FFC000"/>
                </a:solidFill>
                <a:latin typeface="Helvetica" pitchFamily="2" charset="0"/>
              </a:rPr>
              <a:t>st</a:t>
            </a:r>
            <a:r>
              <a:rPr lang="en-US" sz="1300" b="1" dirty="0">
                <a:solidFill>
                  <a:srgbClr val="FFC000"/>
                </a:solidFill>
                <a:latin typeface="Helvetica" pitchFamily="2" charset="0"/>
              </a:rPr>
              <a:t> Quarter Moon  23° Gem </a:t>
            </a:r>
            <a:r>
              <a:rPr lang="en-US" sz="1300" dirty="0">
                <a:solidFill>
                  <a:srgbClr val="FFC000"/>
                </a:solidFill>
                <a:latin typeface="Helvetica" pitchFamily="2" charset="0"/>
              </a:rPr>
              <a:t>(6:27 am) – </a:t>
            </a:r>
            <a:r>
              <a:rPr lang="en-US" sz="1300" dirty="0" err="1">
                <a:solidFill>
                  <a:srgbClr val="FFC000"/>
                </a:solidFill>
                <a:latin typeface="Helvetica" pitchFamily="2" charset="0"/>
              </a:rPr>
              <a:t>sq</a:t>
            </a:r>
            <a:r>
              <a:rPr lang="en-US" sz="1300" dirty="0">
                <a:solidFill>
                  <a:srgbClr val="FFC000"/>
                </a:solidFill>
                <a:latin typeface="Helvetica" pitchFamily="2" charset="0"/>
              </a:rPr>
              <a:t> SU 23° </a:t>
            </a:r>
            <a:r>
              <a:rPr lang="en-US" sz="1300" dirty="0" err="1">
                <a:solidFill>
                  <a:srgbClr val="FFC000"/>
                </a:solidFill>
                <a:latin typeface="Helvetica" pitchFamily="2" charset="0"/>
              </a:rPr>
              <a:t>Pis</a:t>
            </a:r>
            <a:endParaRPr lang="en-US" sz="1300" dirty="0">
              <a:latin typeface="Helvetica Neue" charset="0"/>
              <a:ea typeface="Helvetica Neue" charset="0"/>
              <a:cs typeface="Helvetica Neue" charset="0"/>
            </a:endParaRPr>
          </a:p>
          <a:p>
            <a:r>
              <a:rPr lang="en-US" sz="1300" dirty="0">
                <a:latin typeface="Helvetica Neue" charset="0"/>
                <a:ea typeface="Helvetica Neue" charset="0"/>
                <a:cs typeface="Helvetica Neue" charset="0"/>
              </a:rPr>
              <a:t>Mar 14:	MA 18° Tau trine SA 18° Cap | </a:t>
            </a:r>
            <a:r>
              <a:rPr lang="en-US" sz="1300" b="1" dirty="0">
                <a:latin typeface="Helvetica Neue" charset="0"/>
                <a:ea typeface="Helvetica Neue" charset="0"/>
                <a:cs typeface="Helvetica Neue" charset="0"/>
              </a:rPr>
              <a:t>SU 23° </a:t>
            </a:r>
            <a:r>
              <a:rPr lang="en-US" sz="1300" b="1" dirty="0" err="1">
                <a:latin typeface="Helvetica Neue" charset="0"/>
                <a:ea typeface="Helvetica Neue" charset="0"/>
                <a:cs typeface="Helvetica Neue" charset="0"/>
              </a:rPr>
              <a:t>Pis</a:t>
            </a:r>
            <a:r>
              <a:rPr lang="en-US" sz="1300" b="1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1300" b="1" dirty="0" err="1">
                <a:latin typeface="Helvetica Neue" charset="0"/>
                <a:ea typeface="Helvetica Neue" charset="0"/>
                <a:cs typeface="Helvetica Neue" charset="0"/>
              </a:rPr>
              <a:t>conj</a:t>
            </a:r>
            <a:r>
              <a:rPr lang="en-US" sz="1300" b="1" dirty="0">
                <a:latin typeface="Helvetica Neue" charset="0"/>
                <a:ea typeface="Helvetica Neue" charset="0"/>
                <a:cs typeface="Helvetica Neue" charset="0"/>
              </a:rPr>
              <a:t> ME 23° </a:t>
            </a:r>
            <a:r>
              <a:rPr lang="en-US" sz="1300" b="1" dirty="0" err="1">
                <a:latin typeface="Helvetica Neue" charset="0"/>
                <a:ea typeface="Helvetica Neue" charset="0"/>
                <a:cs typeface="Helvetica Neue" charset="0"/>
              </a:rPr>
              <a:t>Pis</a:t>
            </a:r>
            <a:r>
              <a:rPr lang="en-US" sz="1300" b="1" dirty="0">
                <a:latin typeface="Helvetica Neue" charset="0"/>
                <a:ea typeface="Helvetica Neue" charset="0"/>
                <a:cs typeface="Helvetica Neue" charset="0"/>
              </a:rPr>
              <a:t> Rx</a:t>
            </a:r>
          </a:p>
          <a:p>
            <a:r>
              <a:rPr lang="en-US" sz="1300" b="1" dirty="0">
                <a:latin typeface="Helvetica Neue" charset="0"/>
                <a:ea typeface="Helvetica Neue" charset="0"/>
                <a:cs typeface="Helvetica Neue" charset="0"/>
              </a:rPr>
              <a:t>Mar 15:	ME 23° </a:t>
            </a:r>
            <a:r>
              <a:rPr lang="en-US" sz="1300" b="1" dirty="0" err="1">
                <a:latin typeface="Helvetica Neue" charset="0"/>
                <a:ea typeface="Helvetica Neue" charset="0"/>
                <a:cs typeface="Helvetica Neue" charset="0"/>
              </a:rPr>
              <a:t>Pis</a:t>
            </a:r>
            <a:r>
              <a:rPr lang="en-US" sz="1300" b="1" dirty="0">
                <a:latin typeface="Helvetica Neue" charset="0"/>
                <a:ea typeface="Helvetica Neue" charset="0"/>
                <a:cs typeface="Helvetica Neue" charset="0"/>
              </a:rPr>
              <a:t> Rx square JU 23° Sag</a:t>
            </a:r>
          </a:p>
          <a:p>
            <a:r>
              <a:rPr lang="en-US" sz="1300" dirty="0">
                <a:solidFill>
                  <a:schemeClr val="accent3">
                    <a:lumMod val="60000"/>
                    <a:lumOff val="4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March 16:	CH Shadow Begins - 1:26° Aries </a:t>
            </a:r>
            <a:r>
              <a:rPr lang="en-US" sz="1300" dirty="0">
                <a:latin typeface="Helvetica Neue" charset="0"/>
                <a:ea typeface="Helvetica Neue" charset="0"/>
                <a:cs typeface="Helvetica Neue" charset="0"/>
              </a:rPr>
              <a:t>| ME 22° </a:t>
            </a:r>
            <a:r>
              <a:rPr lang="en-US" sz="1300" dirty="0" err="1">
                <a:latin typeface="Helvetica Neue" charset="0"/>
                <a:ea typeface="Helvetica Neue" charset="0"/>
                <a:cs typeface="Helvetica Neue" charset="0"/>
              </a:rPr>
              <a:t>Pis</a:t>
            </a:r>
            <a:r>
              <a:rPr lang="en-US" sz="1300" dirty="0">
                <a:latin typeface="Helvetica Neue" charset="0"/>
                <a:ea typeface="Helvetica Neue" charset="0"/>
                <a:cs typeface="Helvetica Neue" charset="0"/>
              </a:rPr>
              <a:t> Rx sextile PL 22° Cap</a:t>
            </a:r>
          </a:p>
          <a:p>
            <a:r>
              <a:rPr lang="en-US" sz="1300" dirty="0">
                <a:solidFill>
                  <a:schemeClr val="accent6"/>
                </a:solidFill>
                <a:latin typeface="Helvetica Neue" charset="0"/>
                <a:ea typeface="Helvetica Neue" charset="0"/>
                <a:cs typeface="Helvetica Neue" charset="0"/>
              </a:rPr>
              <a:t>Mar 16-17:	MA 20° Tau sextile SE 20° Can-2</a:t>
            </a:r>
            <a:r>
              <a:rPr lang="en-US" sz="1300" baseline="30000" dirty="0">
                <a:solidFill>
                  <a:schemeClr val="accent6"/>
                </a:solidFill>
                <a:latin typeface="Helvetica Neue" charset="0"/>
                <a:ea typeface="Helvetica Neue" charset="0"/>
                <a:cs typeface="Helvetica Neue" charset="0"/>
              </a:rPr>
              <a:t>nd</a:t>
            </a:r>
            <a:r>
              <a:rPr lang="en-US" sz="1300" dirty="0">
                <a:solidFill>
                  <a:schemeClr val="accent6"/>
                </a:solidFill>
                <a:latin typeface="Helvetica Neue" charset="0"/>
                <a:ea typeface="Helvetica Neue" charset="0"/>
                <a:cs typeface="Helvetica Neue" charset="0"/>
              </a:rPr>
              <a:t>/8</a:t>
            </a:r>
            <a:r>
              <a:rPr lang="en-US" sz="1300" baseline="30000" dirty="0">
                <a:solidFill>
                  <a:schemeClr val="accent6"/>
                </a:solidFill>
                <a:latin typeface="Helvetica Neue" charset="0"/>
                <a:ea typeface="Helvetica Neue" charset="0"/>
                <a:cs typeface="Helvetica Neue" charset="0"/>
              </a:rPr>
              <a:t>th</a:t>
            </a:r>
            <a:r>
              <a:rPr lang="en-US" sz="1300" dirty="0">
                <a:solidFill>
                  <a:schemeClr val="accent6"/>
                </a:solidFill>
                <a:latin typeface="Helvetica Neue" charset="0"/>
                <a:ea typeface="Helvetica Neue" charset="0"/>
                <a:cs typeface="Helvetica Neue" charset="0"/>
              </a:rPr>
              <a:t> H USA) – early activation </a:t>
            </a:r>
          </a:p>
          <a:p>
            <a:r>
              <a:rPr lang="en-US" sz="1300" dirty="0">
                <a:latin typeface="Helvetica Neue" charset="0"/>
                <a:ea typeface="Helvetica Neue" charset="0"/>
                <a:cs typeface="Helvetica Neue" charset="0"/>
              </a:rPr>
              <a:t>Mar 17:	ME 21° </a:t>
            </a:r>
            <a:r>
              <a:rPr lang="en-US" sz="1300" dirty="0" err="1">
                <a:latin typeface="Helvetica Neue" charset="0"/>
                <a:ea typeface="Helvetica Neue" charset="0"/>
                <a:cs typeface="Helvetica Neue" charset="0"/>
              </a:rPr>
              <a:t>Pis</a:t>
            </a:r>
            <a:r>
              <a:rPr lang="en-US" sz="1300" dirty="0">
                <a:latin typeface="Helvetica Neue" charset="0"/>
                <a:ea typeface="Helvetica Neue" charset="0"/>
                <a:cs typeface="Helvetica Neue" charset="0"/>
              </a:rPr>
              <a:t> Rx sextile MA 21° Tau</a:t>
            </a:r>
          </a:p>
          <a:p>
            <a:r>
              <a:rPr lang="en-US" sz="1300" dirty="0">
                <a:latin typeface="Helvetica Neue" charset="0"/>
                <a:ea typeface="Helvetica Neue" charset="0"/>
                <a:cs typeface="Helvetica Neue" charset="0"/>
              </a:rPr>
              <a:t>Mar 19-20:	MA 22° Tau trine PL 22° Cap | ME 19° </a:t>
            </a:r>
            <a:r>
              <a:rPr lang="en-US" sz="1300" dirty="0" err="1">
                <a:latin typeface="Helvetica Neue" charset="0"/>
                <a:ea typeface="Helvetica Neue" charset="0"/>
                <a:cs typeface="Helvetica Neue" charset="0"/>
              </a:rPr>
              <a:t>Pis</a:t>
            </a:r>
            <a:r>
              <a:rPr lang="en-US" sz="1300" dirty="0">
                <a:latin typeface="Helvetica Neue" charset="0"/>
                <a:ea typeface="Helvetica Neue" charset="0"/>
                <a:cs typeface="Helvetica Neue" charset="0"/>
              </a:rPr>
              <a:t> Rx sextile SA 19° Cap |</a:t>
            </a:r>
          </a:p>
          <a:p>
            <a:r>
              <a:rPr lang="en-US" sz="1300" b="1" dirty="0">
                <a:solidFill>
                  <a:srgbClr val="FFC000"/>
                </a:solidFill>
                <a:latin typeface="Helvetica" pitchFamily="2" charset="0"/>
              </a:rPr>
              <a:t>Mar 20:	Full Moon 0° Libra (9:43 pm) </a:t>
            </a:r>
            <a:r>
              <a:rPr lang="en-US" sz="1300" dirty="0">
                <a:solidFill>
                  <a:srgbClr val="FFC000"/>
                </a:solidFill>
                <a:latin typeface="Helvetica" pitchFamily="2" charset="0"/>
              </a:rPr>
              <a:t>– </a:t>
            </a:r>
            <a:r>
              <a:rPr lang="en-US" sz="13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Helvetica" pitchFamily="2" charset="0"/>
              </a:rPr>
              <a:t>opp</a:t>
            </a:r>
            <a:r>
              <a:rPr lang="en-US" sz="1300" dirty="0">
                <a:solidFill>
                  <a:srgbClr val="FFC000"/>
                </a:solidFill>
                <a:latin typeface="Helvetica" pitchFamily="2" charset="0"/>
              </a:rPr>
              <a:t> </a:t>
            </a:r>
            <a:r>
              <a:rPr lang="en-US" sz="13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Helvetica" pitchFamily="2" charset="0"/>
              </a:rPr>
              <a:t>SU 0° Aries - vernal equinox </a:t>
            </a:r>
          </a:p>
          <a:p>
            <a:r>
              <a:rPr lang="en-US" sz="1300" b="1" dirty="0">
                <a:latin typeface="Helvetica" pitchFamily="2" charset="0"/>
                <a:ea typeface="Helvetica Neue" charset="0"/>
                <a:cs typeface="Helvetica Neue" charset="0"/>
              </a:rPr>
              <a:t>Mar 21:	VE 23° </a:t>
            </a:r>
            <a:r>
              <a:rPr lang="en-US" sz="1300" b="1" dirty="0" err="1">
                <a:latin typeface="Helvetica" pitchFamily="2" charset="0"/>
                <a:ea typeface="Helvetica Neue" charset="0"/>
                <a:cs typeface="Helvetica Neue" charset="0"/>
              </a:rPr>
              <a:t>Aqu</a:t>
            </a:r>
            <a:r>
              <a:rPr lang="en-US" sz="1300" b="1" dirty="0">
                <a:latin typeface="Helvetica" pitchFamily="2" charset="0"/>
                <a:ea typeface="Helvetica Neue" charset="0"/>
                <a:cs typeface="Helvetica Neue" charset="0"/>
              </a:rPr>
              <a:t> square MA 23° Tau | </a:t>
            </a:r>
            <a:r>
              <a:rPr lang="en-US" sz="1300" dirty="0">
                <a:latin typeface="Helvetica" pitchFamily="2" charset="0"/>
                <a:ea typeface="Helvetica Neue" charset="0"/>
                <a:cs typeface="Helvetica Neue" charset="0"/>
              </a:rPr>
              <a:t>VE 23° </a:t>
            </a:r>
            <a:r>
              <a:rPr lang="en-US" sz="1300" dirty="0" err="1">
                <a:latin typeface="Helvetica" pitchFamily="2" charset="0"/>
                <a:ea typeface="Helvetica Neue" charset="0"/>
                <a:cs typeface="Helvetica Neue" charset="0"/>
              </a:rPr>
              <a:t>Aqu</a:t>
            </a:r>
            <a:r>
              <a:rPr lang="en-US" sz="1300" dirty="0">
                <a:latin typeface="Helvetica" pitchFamily="2" charset="0"/>
                <a:ea typeface="Helvetica Neue" charset="0"/>
                <a:cs typeface="Helvetica Neue" charset="0"/>
              </a:rPr>
              <a:t> sextile JU 23° Sag</a:t>
            </a:r>
            <a:endParaRPr lang="en-US" sz="1300" dirty="0">
              <a:latin typeface="Helvetica Neue" charset="0"/>
              <a:ea typeface="Helvetica Neue" charset="0"/>
              <a:cs typeface="Helvetica Neue" charset="0"/>
            </a:endParaRPr>
          </a:p>
          <a:p>
            <a:r>
              <a:rPr lang="en-US" sz="1300" dirty="0">
                <a:solidFill>
                  <a:schemeClr val="bg2">
                    <a:lumMod val="60000"/>
                    <a:lumOff val="4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Mar 22-23:	MA 24° Tau trine LE 24° Cap (USA 2</a:t>
            </a:r>
            <a:r>
              <a:rPr lang="en-US" sz="1300" baseline="30000" dirty="0">
                <a:solidFill>
                  <a:schemeClr val="bg2">
                    <a:lumMod val="60000"/>
                    <a:lumOff val="4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nd</a:t>
            </a:r>
            <a:r>
              <a:rPr lang="en-US" sz="1300" dirty="0">
                <a:solidFill>
                  <a:schemeClr val="bg2">
                    <a:lumMod val="60000"/>
                    <a:lumOff val="4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/8</a:t>
            </a:r>
            <a:r>
              <a:rPr lang="en-US" sz="1300" baseline="30000" dirty="0">
                <a:solidFill>
                  <a:schemeClr val="bg2">
                    <a:lumMod val="60000"/>
                    <a:lumOff val="4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th</a:t>
            </a:r>
            <a:r>
              <a:rPr lang="en-US" sz="1300" dirty="0">
                <a:solidFill>
                  <a:schemeClr val="bg2">
                    <a:lumMod val="60000"/>
                    <a:lumOff val="4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H)- early activation</a:t>
            </a:r>
          </a:p>
          <a:p>
            <a:r>
              <a:rPr lang="en-US" sz="13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Mar 22-23:	MA 24° Tau </a:t>
            </a:r>
            <a:r>
              <a:rPr lang="en-US" sz="1300" dirty="0">
                <a:latin typeface="Helvetica Neue" charset="0"/>
                <a:ea typeface="Helvetica Neue" charset="0"/>
                <a:cs typeface="Helvetica Neue" charset="0"/>
              </a:rPr>
              <a:t>sextile NN 24° Cancer | </a:t>
            </a:r>
            <a:r>
              <a:rPr lang="en-US" sz="13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square Lilith 25° </a:t>
            </a:r>
            <a:r>
              <a:rPr lang="en-US" sz="13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Aqu</a:t>
            </a:r>
            <a:r>
              <a:rPr lang="en-US" sz="13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| </a:t>
            </a:r>
          </a:p>
          <a:p>
            <a:r>
              <a:rPr lang="en-US" sz="1300" b="1" dirty="0">
                <a:latin typeface="Helvetica Neue" charset="0"/>
                <a:ea typeface="Helvetica Neue" charset="0"/>
                <a:cs typeface="Helvetica Neue" charset="0"/>
              </a:rPr>
              <a:t>Mar 24:	ME 16° </a:t>
            </a:r>
            <a:r>
              <a:rPr lang="en-US" sz="1300" b="1" dirty="0" err="1">
                <a:latin typeface="Helvetica Neue" charset="0"/>
                <a:ea typeface="Helvetica Neue" charset="0"/>
                <a:cs typeface="Helvetica Neue" charset="0"/>
              </a:rPr>
              <a:t>Pis</a:t>
            </a:r>
            <a:r>
              <a:rPr lang="en-US" sz="1300" b="1" dirty="0">
                <a:latin typeface="Helvetica Neue" charset="0"/>
                <a:ea typeface="Helvetica Neue" charset="0"/>
                <a:cs typeface="Helvetica Neue" charset="0"/>
              </a:rPr>
              <a:t> Rx </a:t>
            </a:r>
            <a:r>
              <a:rPr lang="en-US" sz="1300" b="1" dirty="0" err="1">
                <a:latin typeface="Helvetica Neue" charset="0"/>
                <a:ea typeface="Helvetica Neue" charset="0"/>
                <a:cs typeface="Helvetica Neue" charset="0"/>
              </a:rPr>
              <a:t>conj</a:t>
            </a:r>
            <a:r>
              <a:rPr lang="en-US" sz="1300" b="1" dirty="0">
                <a:latin typeface="Helvetica Neue" charset="0"/>
                <a:ea typeface="Helvetica Neue" charset="0"/>
                <a:cs typeface="Helvetica Neue" charset="0"/>
              </a:rPr>
              <a:t> NE 16° </a:t>
            </a:r>
            <a:r>
              <a:rPr lang="en-US" sz="1300" b="1" dirty="0" err="1">
                <a:latin typeface="Helvetica Neue" charset="0"/>
                <a:ea typeface="Helvetica Neue" charset="0"/>
                <a:cs typeface="Helvetica Neue" charset="0"/>
              </a:rPr>
              <a:t>Pis</a:t>
            </a:r>
            <a:endParaRPr lang="en-US" sz="1300" b="1" dirty="0">
              <a:latin typeface="Helvetica Neue" charset="0"/>
              <a:ea typeface="Helvetica Neue" charset="0"/>
              <a:cs typeface="Helvetica Neue" charset="0"/>
            </a:endParaRPr>
          </a:p>
          <a:p>
            <a:r>
              <a:rPr lang="en-US" sz="1300" dirty="0">
                <a:latin typeface="Helvetica Neue" charset="0"/>
                <a:ea typeface="Helvetica Neue" charset="0"/>
                <a:cs typeface="Helvetica Neue" charset="0"/>
              </a:rPr>
              <a:t>Mar 25-26:	JU 23° Sag quincunx NN 23° Cancer</a:t>
            </a:r>
          </a:p>
          <a:p>
            <a:r>
              <a:rPr lang="en-US" sz="13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Mar 26:	VE enters Pisces 0°</a:t>
            </a:r>
          </a:p>
          <a:p>
            <a:r>
              <a:rPr lang="en-US" sz="1300" dirty="0">
                <a:latin typeface="Helvetica Neue" charset="0"/>
                <a:ea typeface="Helvetica Neue" charset="0"/>
                <a:cs typeface="Helvetica Neue" charset="0"/>
              </a:rPr>
              <a:t>Mar 27:	VE sextile UR</a:t>
            </a:r>
          </a:p>
          <a:p>
            <a:r>
              <a:rPr lang="en-US" sz="1300" dirty="0">
                <a:solidFill>
                  <a:schemeClr val="bg2">
                    <a:lumMod val="60000"/>
                    <a:lumOff val="4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Mar 27-Apr 25: JU 24° Sag semi-sextile LE 24° Cap (USA 2</a:t>
            </a:r>
            <a:r>
              <a:rPr lang="en-US" sz="1300" baseline="30000" dirty="0">
                <a:solidFill>
                  <a:schemeClr val="bg2">
                    <a:lumMod val="60000"/>
                    <a:lumOff val="4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nd</a:t>
            </a:r>
            <a:r>
              <a:rPr lang="en-US" sz="1300" dirty="0">
                <a:solidFill>
                  <a:schemeClr val="bg2">
                    <a:lumMod val="60000"/>
                    <a:lumOff val="4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/8</a:t>
            </a:r>
            <a:r>
              <a:rPr lang="en-US" sz="1300" baseline="30000" dirty="0">
                <a:solidFill>
                  <a:schemeClr val="bg2">
                    <a:lumMod val="60000"/>
                    <a:lumOff val="4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th</a:t>
            </a:r>
            <a:r>
              <a:rPr lang="en-US" sz="1300" dirty="0">
                <a:solidFill>
                  <a:schemeClr val="bg2">
                    <a:lumMod val="60000"/>
                    <a:lumOff val="4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H)- early activation</a:t>
            </a:r>
          </a:p>
          <a:p>
            <a:r>
              <a:rPr lang="en-US" sz="1300" b="1" dirty="0">
                <a:solidFill>
                  <a:srgbClr val="FFC000"/>
                </a:solidFill>
                <a:latin typeface="Helvetica" pitchFamily="2" charset="0"/>
              </a:rPr>
              <a:t>Mar 28:	3</a:t>
            </a:r>
            <a:r>
              <a:rPr lang="en-US" sz="1300" b="1" baseline="30000" dirty="0">
                <a:solidFill>
                  <a:srgbClr val="FFC000"/>
                </a:solidFill>
                <a:latin typeface="Helvetica" pitchFamily="2" charset="0"/>
              </a:rPr>
              <a:t>rd</a:t>
            </a:r>
            <a:r>
              <a:rPr lang="en-US" sz="1300" b="1" dirty="0">
                <a:solidFill>
                  <a:srgbClr val="FFC000"/>
                </a:solidFill>
                <a:latin typeface="Helvetica" pitchFamily="2" charset="0"/>
              </a:rPr>
              <a:t> Quarter Moon 7° Cap </a:t>
            </a:r>
            <a:r>
              <a:rPr lang="en-US" sz="1300" dirty="0">
                <a:solidFill>
                  <a:srgbClr val="FFC000"/>
                </a:solidFill>
                <a:latin typeface="Helvetica" pitchFamily="2" charset="0"/>
              </a:rPr>
              <a:t>(0:10 am) – </a:t>
            </a:r>
            <a:r>
              <a:rPr lang="en-US" sz="1300" dirty="0" err="1">
                <a:solidFill>
                  <a:srgbClr val="FFC000"/>
                </a:solidFill>
                <a:latin typeface="Helvetica" pitchFamily="2" charset="0"/>
              </a:rPr>
              <a:t>sq</a:t>
            </a:r>
            <a:r>
              <a:rPr lang="en-US" sz="1300" dirty="0">
                <a:solidFill>
                  <a:srgbClr val="FFC000"/>
                </a:solidFill>
                <a:latin typeface="Helvetica" pitchFamily="2" charset="0"/>
              </a:rPr>
              <a:t> SU 7° Aries</a:t>
            </a:r>
            <a:endParaRPr lang="en-US" sz="1300" dirty="0">
              <a:latin typeface="Helvetica Neue" charset="0"/>
              <a:ea typeface="Helvetica Neue" charset="0"/>
              <a:cs typeface="Helvetica Neue" charset="0"/>
            </a:endParaRPr>
          </a:p>
          <a:p>
            <a:r>
              <a:rPr lang="en-US" sz="13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Mar 29:	ME Direct 16° Pisces </a:t>
            </a:r>
            <a:r>
              <a:rPr lang="en-US" sz="1300" dirty="0">
                <a:solidFill>
                  <a:schemeClr val="accent3">
                    <a:lumMod val="60000"/>
                    <a:lumOff val="4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(9:59 am)</a:t>
            </a:r>
          </a:p>
          <a:p>
            <a:r>
              <a:rPr lang="en-US" sz="13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Mar 30-31:	PL 23° Cap oppose NN 23° Cancer</a:t>
            </a:r>
          </a:p>
          <a:p>
            <a:r>
              <a:rPr lang="en-US" sz="13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Mar 31:	MA enters 0° Gem </a:t>
            </a:r>
            <a:r>
              <a:rPr lang="en-US" sz="1300" dirty="0">
                <a:solidFill>
                  <a:schemeClr val="accent2">
                    <a:lumMod val="60000"/>
                    <a:lumOff val="4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sextile LE 0:52 Leo (USA </a:t>
            </a:r>
            <a:r>
              <a:rPr lang="en-US" sz="1300" u="sng" dirty="0">
                <a:solidFill>
                  <a:schemeClr val="accent2">
                    <a:lumMod val="60000"/>
                    <a:lumOff val="4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10</a:t>
            </a:r>
            <a:r>
              <a:rPr lang="en-US" sz="1300" u="sng" baseline="30000" dirty="0">
                <a:solidFill>
                  <a:schemeClr val="accent2">
                    <a:lumMod val="60000"/>
                    <a:lumOff val="4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th</a:t>
            </a:r>
            <a:r>
              <a:rPr lang="en-US" sz="1300" u="sng" dirty="0">
                <a:solidFill>
                  <a:schemeClr val="accent2">
                    <a:lumMod val="60000"/>
                    <a:lumOff val="4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/MC </a:t>
            </a:r>
            <a:r>
              <a:rPr lang="en-US" sz="1300" dirty="0">
                <a:solidFill>
                  <a:schemeClr val="accent2">
                    <a:lumMod val="60000"/>
                    <a:lumOff val="4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oppose 4</a:t>
            </a:r>
            <a:r>
              <a:rPr lang="en-US" sz="1300" baseline="30000" dirty="0">
                <a:solidFill>
                  <a:schemeClr val="accent2">
                    <a:lumMod val="60000"/>
                    <a:lumOff val="4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th</a:t>
            </a:r>
            <a:r>
              <a:rPr lang="en-US" sz="1300" dirty="0">
                <a:solidFill>
                  <a:schemeClr val="accent2">
                    <a:lumMod val="60000"/>
                    <a:lumOff val="4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/IC SU)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27" y="384505"/>
            <a:ext cx="5209070" cy="647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613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3830"/>
            <a:ext cx="122052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Helvetica Neue Medium"/>
                <a:cs typeface="Helvetica Neue Medium"/>
              </a:rPr>
              <a:t>Thank You!</a:t>
            </a:r>
            <a:br>
              <a:rPr lang="en-US" sz="4800" dirty="0">
                <a:latin typeface="Helvetica Neue Medium"/>
                <a:cs typeface="Helvetica Neue Medium"/>
              </a:rPr>
            </a:br>
            <a:endParaRPr lang="en-US" sz="4800" dirty="0">
              <a:latin typeface="Helvetica Neue Thin"/>
              <a:cs typeface="Helvetica Neue Thin"/>
            </a:endParaRPr>
          </a:p>
        </p:txBody>
      </p:sp>
      <p:pic>
        <p:nvPicPr>
          <p:cNvPr id="5" name="Picture 4" descr="Image result for images of astrological moon sig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948267"/>
            <a:ext cx="12107751" cy="591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4660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7896" y="1574461"/>
            <a:ext cx="10654747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>
                <a:latin typeface="Helvetica Neue" charset="0"/>
                <a:ea typeface="Helvetica Neue" charset="0"/>
                <a:cs typeface="Helvetica Neue" charset="0"/>
              </a:rPr>
              <a:t>What is the </a:t>
            </a:r>
            <a:br>
              <a:rPr lang="en-US" sz="6600" dirty="0">
                <a:latin typeface="Helvetica Neue" charset="0"/>
                <a:ea typeface="Helvetica Neue" charset="0"/>
                <a:cs typeface="Helvetica Neue" charset="0"/>
              </a:rPr>
            </a:br>
            <a:r>
              <a:rPr lang="en-US" sz="6600" dirty="0">
                <a:latin typeface="Helvetica Neue" charset="0"/>
                <a:ea typeface="Helvetica Neue" charset="0"/>
                <a:cs typeface="Helvetica Neue" charset="0"/>
              </a:rPr>
              <a:t>Monthly New Moon Energy for March 2019?</a:t>
            </a:r>
          </a:p>
          <a:p>
            <a:pPr algn="ctr"/>
            <a:endParaRPr lang="en-US" sz="2400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r>
              <a:rPr lang="en-US" sz="3600" b="1" dirty="0">
                <a:solidFill>
                  <a:schemeClr val="accent6"/>
                </a:solidFill>
                <a:latin typeface="Helvetica Neue" charset="0"/>
                <a:ea typeface="Helvetica Neue" charset="0"/>
                <a:cs typeface="Helvetica Neue" charset="0"/>
              </a:rPr>
              <a:t>And What Does It Mean?</a:t>
            </a:r>
            <a:endParaRPr lang="en-US" sz="3600" b="1" dirty="0">
              <a:solidFill>
                <a:srgbClr val="BF7A27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5" y="-225083"/>
            <a:ext cx="1985006" cy="168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1173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orig07.deviantart.net/5e0d/f/2010/240/6/1/moon_knight_by_spaceweaver-d2xhqwv.jpg">
            <a:extLst>
              <a:ext uri="{FF2B5EF4-FFF2-40B4-BE49-F238E27FC236}">
                <a16:creationId xmlns:a16="http://schemas.microsoft.com/office/drawing/2014/main" id="{C36FA511-3E5E-40B9-9745-3077B021D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154" y="1283683"/>
            <a:ext cx="4828765" cy="6801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6897"/>
            <a:ext cx="1220525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Helvetica Neue Medium"/>
                <a:cs typeface="Helvetica Neue Medium"/>
              </a:rPr>
              <a:t>Sun </a:t>
            </a:r>
            <a:r>
              <a:rPr lang="en-US" sz="4800" dirty="0">
                <a:latin typeface="Helvetica Neue Thin"/>
                <a:cs typeface="Helvetica Neue Thin"/>
              </a:rPr>
              <a:t>in Pisces</a:t>
            </a:r>
          </a:p>
          <a:p>
            <a:pPr lvl="0" algn="ctr"/>
            <a:r>
              <a:rPr lang="en-US" sz="2000" dirty="0">
                <a:latin typeface="Helvetica Neue" charset="0"/>
                <a:ea typeface="Helvetica Neue" charset="0"/>
                <a:cs typeface="Helvetica Neue" charset="0"/>
              </a:rPr>
              <a:t>Feb 18 – March 20, 2019</a:t>
            </a:r>
          </a:p>
          <a:p>
            <a:pPr algn="ctr"/>
            <a:endParaRPr lang="en-US" sz="4800" dirty="0">
              <a:latin typeface="Helvetica Neue Thin"/>
              <a:cs typeface="Helvetica Neue Thi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582" y="1249676"/>
            <a:ext cx="12434105" cy="680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59114" y="1317693"/>
            <a:ext cx="1715306" cy="53098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932398" y="1586643"/>
            <a:ext cx="725960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latin typeface="Helvetica Neue" charset="0"/>
                <a:ea typeface="Helvetica Neue" charset="0"/>
                <a:cs typeface="Helvetica Neue" charset="0"/>
              </a:rPr>
              <a:t>Your </a:t>
            </a:r>
            <a:r>
              <a:rPr lang="en-US" sz="2400" b="1" i="1" dirty="0">
                <a:latin typeface="Helvetica Neue" charset="0"/>
                <a:ea typeface="Helvetica Neue" charset="0"/>
                <a:cs typeface="Helvetica Neue" charset="0"/>
              </a:rPr>
              <a:t>identity, purpose, will </a:t>
            </a:r>
            <a:r>
              <a:rPr lang="en-US" sz="2400" i="1" dirty="0">
                <a:latin typeface="Helvetica Neue" charset="0"/>
                <a:ea typeface="Helvetica Neue" charset="0"/>
                <a:cs typeface="Helvetica Neue" charset="0"/>
              </a:rPr>
              <a:t>and self-expression is gauged through how you are at </a:t>
            </a:r>
            <a:r>
              <a:rPr lang="en-US" sz="2400" b="1" u="sng" dirty="0">
                <a:solidFill>
                  <a:schemeClr val="accent2">
                    <a:lumMod val="60000"/>
                    <a:lumOff val="4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Peace</a:t>
            </a:r>
            <a:r>
              <a:rPr 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2400" i="1" dirty="0">
                <a:latin typeface="Helvetica Neue" charset="0"/>
                <a:ea typeface="Helvetica Neue" charset="0"/>
                <a:cs typeface="Helvetica Neue" charset="0"/>
              </a:rPr>
              <a:t>at this time.</a:t>
            </a:r>
            <a:endParaRPr lang="en-US" sz="2400" b="1" dirty="0">
              <a:solidFill>
                <a:schemeClr val="accent2">
                  <a:lumMod val="60000"/>
                  <a:lumOff val="40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endParaRPr lang="en-US" sz="1200" b="1" dirty="0">
              <a:solidFill>
                <a:schemeClr val="accent2">
                  <a:lumMod val="60000"/>
                  <a:lumOff val="40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r>
              <a:rPr lang="en-US" sz="1600" dirty="0">
                <a:latin typeface="Helvetica Neue" charset="0"/>
                <a:ea typeface="Helvetica Neue" charset="0"/>
                <a:cs typeface="Helvetica Neue" charset="0"/>
              </a:rPr>
              <a:t>A Good Time For: </a:t>
            </a:r>
            <a:r>
              <a:rPr lang="en-US" sz="1600" b="1" dirty="0">
                <a:latin typeface="Helvetica Neue" charset="0"/>
                <a:ea typeface="Helvetica Neue" charset="0"/>
                <a:cs typeface="Helvetica Neue" charset="0"/>
              </a:rPr>
              <a:t>Trusting your intuition. Creating your vision.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Adaptability, a chameleon</a:t>
            </a:r>
            <a:r>
              <a:rPr lang="en-US" sz="1600" dirty="0">
                <a:solidFill>
                  <a:srgbClr val="BF7A27"/>
                </a:solidFill>
                <a:latin typeface="Helvetica Neue" charset="0"/>
                <a:ea typeface="Helvetica Neue" charset="0"/>
                <a:cs typeface="Helvetica Neue" charset="0"/>
              </a:rPr>
              <a:t>, able to take on many roles as situations arise</a:t>
            </a:r>
            <a:r>
              <a:rPr lang="en-US" sz="1600" dirty="0">
                <a:solidFill>
                  <a:schemeClr val="accent6"/>
                </a:solidFill>
                <a:latin typeface="Helvetica Neue" charset="0"/>
                <a:ea typeface="Helvetica Neue" charset="0"/>
                <a:cs typeface="Helvetica Neue" charset="0"/>
              </a:rPr>
              <a:t>. </a:t>
            </a:r>
            <a:endParaRPr lang="en-US" sz="1600" dirty="0">
              <a:solidFill>
                <a:srgbClr val="BF7A27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600" dirty="0">
                <a:solidFill>
                  <a:srgbClr val="BF7A27"/>
                </a:solidFill>
                <a:latin typeface="Helvetica Neue" charset="0"/>
                <a:ea typeface="Helvetica Neue" charset="0"/>
                <a:cs typeface="Helvetica Neue" charset="0"/>
              </a:rPr>
              <a:t>A time to be easily </a:t>
            </a:r>
            <a:r>
              <a:rPr lang="en-US" sz="1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‘tuned in’ to the spiritual world </a:t>
            </a:r>
            <a:r>
              <a:rPr lang="en-US" sz="1600" dirty="0">
                <a:solidFill>
                  <a:srgbClr val="BF7A27"/>
                </a:solidFill>
                <a:latin typeface="Helvetica Neue" charset="0"/>
                <a:ea typeface="Helvetica Neue" charset="0"/>
                <a:cs typeface="Helvetica Neue" charset="0"/>
              </a:rPr>
              <a:t>or emotional currents.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Veils thin </a:t>
            </a:r>
            <a:r>
              <a:rPr lang="en-US" sz="1600" dirty="0">
                <a:solidFill>
                  <a:srgbClr val="BF7A27"/>
                </a:solidFill>
                <a:latin typeface="Helvetica Neue" charset="0"/>
                <a:ea typeface="Helvetica Neue" charset="0"/>
                <a:cs typeface="Helvetica Neue" charset="0"/>
              </a:rPr>
              <a:t>to unseen worlds of the heart and imagination.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>
                <a:solidFill>
                  <a:srgbClr val="BF7A27"/>
                </a:solidFill>
                <a:latin typeface="Helvetica Neue" charset="0"/>
                <a:ea typeface="Helvetica Neue" charset="0"/>
                <a:cs typeface="Helvetica Neue" charset="0"/>
              </a:rPr>
              <a:t>Artistic expressions, music, poetry, dance, </a:t>
            </a:r>
            <a:r>
              <a:rPr lang="en-US" sz="1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creativity flourish at this time</a:t>
            </a:r>
            <a:r>
              <a:rPr lang="en-US" sz="1600" dirty="0">
                <a:solidFill>
                  <a:srgbClr val="BF7A27"/>
                </a:solidFill>
                <a:latin typeface="Helvetica Neue" charset="0"/>
                <a:ea typeface="Helvetica Neue" charset="0"/>
                <a:cs typeface="Helvetica Neue" charset="0"/>
              </a:rPr>
              <a:t>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>
                <a:solidFill>
                  <a:srgbClr val="BF7A27"/>
                </a:solidFill>
                <a:latin typeface="Helvetica Neue" charset="0"/>
                <a:ea typeface="Helvetica Neue" charset="0"/>
                <a:cs typeface="Helvetica Neue" charset="0"/>
              </a:rPr>
              <a:t>Compassionate or </a:t>
            </a:r>
            <a:r>
              <a:rPr lang="en-US" sz="1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self-sacrificing endeavors for charity </a:t>
            </a:r>
            <a:r>
              <a:rPr lang="en-US" sz="1600" dirty="0">
                <a:solidFill>
                  <a:srgbClr val="BF7A27"/>
                </a:solidFill>
                <a:latin typeface="Helvetica Neue" charset="0"/>
                <a:ea typeface="Helvetica Neue" charset="0"/>
                <a:cs typeface="Helvetica Neue" charset="0"/>
              </a:rPr>
              <a:t>or good will</a:t>
            </a:r>
            <a:r>
              <a:rPr lang="en-US" sz="1600" dirty="0">
                <a:solidFill>
                  <a:schemeClr val="accent6"/>
                </a:solidFill>
                <a:latin typeface="Helvetica Neue" charset="0"/>
                <a:ea typeface="Helvetica Neue" charset="0"/>
                <a:cs typeface="Helvetica Neue" charset="0"/>
              </a:rPr>
              <a:t>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Establishing a daily routine </a:t>
            </a:r>
            <a:r>
              <a:rPr lang="en-US" sz="1600" dirty="0">
                <a:solidFill>
                  <a:schemeClr val="accent6"/>
                </a:solidFill>
                <a:latin typeface="Helvetica Neue" charset="0"/>
                <a:ea typeface="Helvetica Neue" charset="0"/>
                <a:cs typeface="Helvetica Neue" charset="0"/>
              </a:rPr>
              <a:t>to keep yourself grounded and on task.</a:t>
            </a:r>
          </a:p>
          <a:p>
            <a:endParaRPr lang="en-US" sz="800" dirty="0">
              <a:solidFill>
                <a:schemeClr val="accent2">
                  <a:lumMod val="60000"/>
                  <a:lumOff val="40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r>
              <a:rPr lang="en-US" sz="1600" dirty="0">
                <a:latin typeface="Helvetica Neue" charset="0"/>
                <a:ea typeface="Helvetica Neue" charset="0"/>
                <a:cs typeface="Helvetica Neue" charset="0"/>
              </a:rPr>
              <a:t>Possible Difficulties: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>
                <a:solidFill>
                  <a:srgbClr val="BF7A27"/>
                </a:solidFill>
                <a:latin typeface="Helvetica Neue" charset="0"/>
                <a:ea typeface="Helvetica Neue" charset="0"/>
                <a:cs typeface="Helvetica Neue" charset="0"/>
              </a:rPr>
              <a:t>You may tend martyr yourself for others, or be </a:t>
            </a:r>
            <a:r>
              <a:rPr lang="en-US" sz="1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easily taken advantage of</a:t>
            </a:r>
            <a:r>
              <a:rPr lang="en-US" sz="1600" dirty="0">
                <a:solidFill>
                  <a:srgbClr val="BF7A27"/>
                </a:solidFill>
                <a:latin typeface="Helvetica Neue" charset="0"/>
                <a:ea typeface="Helvetica Neue" charset="0"/>
                <a:cs typeface="Helvetica Neue" charset="0"/>
              </a:rPr>
              <a:t> if you do not set and keep strong boundaries in place</a:t>
            </a:r>
            <a:r>
              <a:rPr lang="en-US" dirty="0">
                <a:solidFill>
                  <a:srgbClr val="BF7A27"/>
                </a:solidFill>
                <a:latin typeface="Helvetica Neue" charset="0"/>
                <a:ea typeface="Helvetica Neue" charset="0"/>
                <a:cs typeface="Helvetica Neue" charset="0"/>
              </a:rPr>
              <a:t>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>
                <a:solidFill>
                  <a:srgbClr val="BF7A27"/>
                </a:solidFill>
                <a:latin typeface="Helvetica Neue" charset="0"/>
                <a:ea typeface="Helvetica Neue" charset="0"/>
                <a:cs typeface="Helvetica Neue" charset="0"/>
              </a:rPr>
              <a:t>You may tend to </a:t>
            </a:r>
            <a:r>
              <a:rPr lang="en-US" sz="1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take on other people’s problems </a:t>
            </a:r>
            <a:r>
              <a:rPr lang="en-US" sz="1600" dirty="0">
                <a:solidFill>
                  <a:srgbClr val="BF7A27"/>
                </a:solidFill>
                <a:latin typeface="Helvetica Neue" charset="0"/>
                <a:ea typeface="Helvetica Neue" charset="0"/>
                <a:cs typeface="Helvetica Neue" charset="0"/>
              </a:rPr>
              <a:t>and loose your sense of self or separateness in situations.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>
                <a:solidFill>
                  <a:srgbClr val="BF7A27"/>
                </a:solidFill>
                <a:latin typeface="Helvetica Neue" charset="0"/>
                <a:ea typeface="Helvetica Neue" charset="0"/>
                <a:cs typeface="Helvetica Neue" charset="0"/>
              </a:rPr>
              <a:t>May be </a:t>
            </a:r>
            <a:r>
              <a:rPr lang="en-US" sz="1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vague and not clear </a:t>
            </a:r>
            <a:r>
              <a:rPr lang="en-US" sz="1600" dirty="0">
                <a:solidFill>
                  <a:srgbClr val="BF7A27"/>
                </a:solidFill>
                <a:latin typeface="Helvetica Neue" charset="0"/>
                <a:ea typeface="Helvetica Neue" charset="0"/>
                <a:cs typeface="Helvetica Neue" charset="0"/>
              </a:rPr>
              <a:t>in communications.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>
                <a:solidFill>
                  <a:srgbClr val="BF7A27"/>
                </a:solidFill>
                <a:latin typeface="Helvetica Neue" charset="0"/>
                <a:ea typeface="Helvetica Neue" charset="0"/>
                <a:cs typeface="Helvetica Neue" charset="0"/>
              </a:rPr>
              <a:t>May be more </a:t>
            </a:r>
            <a:r>
              <a:rPr lang="en-US" sz="1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prone to escapism </a:t>
            </a:r>
            <a:r>
              <a:rPr lang="en-US" sz="1600" dirty="0">
                <a:solidFill>
                  <a:srgbClr val="BF7A27"/>
                </a:solidFill>
                <a:latin typeface="Helvetica Neue" charset="0"/>
                <a:ea typeface="Helvetica Neue" charset="0"/>
                <a:cs typeface="Helvetica Neue" charset="0"/>
              </a:rPr>
              <a:t>through addictions or personal dramas.</a:t>
            </a:r>
          </a:p>
          <a:p>
            <a:pPr marL="342900" indent="-342900">
              <a:buFont typeface="Arial" charset="0"/>
              <a:buChar char="•"/>
            </a:pPr>
            <a:endParaRPr lang="en-US" dirty="0">
              <a:solidFill>
                <a:srgbClr val="BF7A27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627502"/>
            <a:ext cx="4859114" cy="7562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7079" y="6627502"/>
            <a:ext cx="12192000" cy="965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7" y="-150329"/>
            <a:ext cx="1985006" cy="153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3752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582" y="1249676"/>
            <a:ext cx="12434105" cy="680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7079" y="6627502"/>
            <a:ext cx="12192000" cy="965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6897"/>
            <a:ext cx="122052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Helvetica Neue Medium"/>
                <a:cs typeface="Helvetica Neue Medium"/>
              </a:rPr>
              <a:t>New Moon </a:t>
            </a:r>
            <a:r>
              <a:rPr lang="en-US" sz="4800" dirty="0">
                <a:latin typeface="Helvetica Neue Thin"/>
                <a:cs typeface="Helvetica Neue Thin"/>
              </a:rPr>
              <a:t>in Pisces </a:t>
            </a:r>
            <a:endParaRPr lang="en-US" sz="4800" b="1" dirty="0">
              <a:latin typeface="Helvetica Neue Thin"/>
              <a:cs typeface="Helvetica Neue Thin"/>
            </a:endParaRPr>
          </a:p>
          <a:p>
            <a:pPr algn="ctr"/>
            <a:r>
              <a:rPr lang="en-US" sz="2000" b="1" dirty="0">
                <a:solidFill>
                  <a:schemeClr val="accent6"/>
                </a:solidFill>
                <a:latin typeface="Helvetica Neue" charset="0"/>
                <a:ea typeface="Helvetica Neue" charset="0"/>
                <a:cs typeface="Helvetica Neue" charset="0"/>
              </a:rPr>
              <a:t>March 6</a:t>
            </a:r>
            <a:r>
              <a:rPr lang="en-US" sz="2000" dirty="0">
                <a:solidFill>
                  <a:schemeClr val="accent6"/>
                </a:solidFill>
                <a:latin typeface="Helvetica Neue" charset="0"/>
                <a:ea typeface="Helvetica Neue" charset="0"/>
                <a:cs typeface="Helvetica Neue" charset="0"/>
              </a:rPr>
              <a:t>, 2019 </a:t>
            </a:r>
            <a:r>
              <a:rPr lang="en-US" sz="2000" dirty="0">
                <a:latin typeface="Helvetica Neue" charset="0"/>
                <a:ea typeface="Helvetica Neue" charset="0"/>
                <a:cs typeface="Helvetica Neue" charset="0"/>
              </a:rPr>
              <a:t>– </a:t>
            </a:r>
            <a:r>
              <a:rPr lang="en-US" sz="2000" b="1" dirty="0">
                <a:solidFill>
                  <a:srgbClr val="FFC000"/>
                </a:solidFill>
                <a:latin typeface="Helvetica Neue" charset="0"/>
                <a:ea typeface="Helvetica Neue" charset="0"/>
                <a:cs typeface="Helvetica Neue" charset="0"/>
              </a:rPr>
              <a:t>15° Pisces </a:t>
            </a:r>
            <a:r>
              <a:rPr lang="en-US" sz="2000" dirty="0">
                <a:latin typeface="Helvetica Neue" charset="0"/>
                <a:ea typeface="Helvetica Neue" charset="0"/>
                <a:cs typeface="Helvetica Neue" charset="0"/>
              </a:rPr>
              <a:t>- </a:t>
            </a:r>
            <a:r>
              <a:rPr lang="en-US" sz="2000" dirty="0">
                <a:solidFill>
                  <a:srgbClr val="FFC000"/>
                </a:solidFill>
                <a:latin typeface="Helvetica Neue" charset="0"/>
                <a:ea typeface="Helvetica Neue" charset="0"/>
                <a:cs typeface="Helvetica Neue" charset="0"/>
              </a:rPr>
              <a:t>(USA 10th  House)</a:t>
            </a:r>
          </a:p>
          <a:p>
            <a:pPr lvl="0" algn="ctr"/>
            <a:endParaRPr lang="en-US" sz="20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8539" y="4174435"/>
            <a:ext cx="5880209" cy="2329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accent6"/>
                </a:solidFill>
                <a:latin typeface="Helvetica Neue" charset="0"/>
                <a:ea typeface="Helvetica Neue" charset="0"/>
                <a:cs typeface="Helvetica Neue" charset="0"/>
              </a:rPr>
              <a:t>A new doorway opens, and/or an impact presents itself leading to a new beginning of something yet to born</a:t>
            </a:r>
            <a:r>
              <a:rPr lang="en-US" sz="1700" dirty="0">
                <a:solidFill>
                  <a:schemeClr val="accent6"/>
                </a:solidFill>
                <a:latin typeface="Helvetica Neue" charset="0"/>
                <a:ea typeface="Helvetica Neue" charset="0"/>
                <a:cs typeface="Helvetica Neue" charset="0"/>
              </a:rPr>
              <a:t>:</a:t>
            </a:r>
          </a:p>
          <a:p>
            <a:endParaRPr lang="en-US" sz="1200" dirty="0">
              <a:solidFill>
                <a:schemeClr val="accent6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600" dirty="0">
                <a:latin typeface="Helvetica Neue" charset="0"/>
                <a:ea typeface="Helvetica Neue" charset="0"/>
                <a:cs typeface="Helvetica Neue" charset="0"/>
              </a:rPr>
              <a:t>Offers fulfillment to ‘</a:t>
            </a:r>
            <a:r>
              <a:rPr lang="en-US" sz="1600" b="1" dirty="0">
                <a:latin typeface="Helvetica Neue" charset="0"/>
                <a:ea typeface="Helvetica Neue" charset="0"/>
                <a:cs typeface="Helvetica Neue" charset="0"/>
              </a:rPr>
              <a:t>unconscious emotions, feelings and needs for security</a:t>
            </a:r>
            <a:r>
              <a:rPr lang="en-US" sz="1600" dirty="0">
                <a:latin typeface="Helvetica Neue" charset="0"/>
                <a:ea typeface="Helvetica Neue" charset="0"/>
                <a:cs typeface="Helvetica Neue" charset="0"/>
              </a:rPr>
              <a:t>’ </a:t>
            </a:r>
            <a:r>
              <a:rPr lang="en-US" sz="1600" dirty="0">
                <a:solidFill>
                  <a:schemeClr val="accent2">
                    <a:lumMod val="60000"/>
                    <a:lumOff val="4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through </a:t>
            </a:r>
            <a:r>
              <a:rPr lang="en-US" sz="1600" b="1" u="sng" dirty="0">
                <a:solidFill>
                  <a:schemeClr val="accent2">
                    <a:lumMod val="60000"/>
                    <a:lumOff val="4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unity</a:t>
            </a:r>
            <a:r>
              <a:rPr lang="en-US" sz="1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- by dissolving barriers.</a:t>
            </a:r>
            <a:endParaRPr lang="en-US" sz="1600" b="1" dirty="0">
              <a:latin typeface="Helvetica Neue" charset="0"/>
              <a:ea typeface="Helvetica Neue" charset="0"/>
              <a:cs typeface="Helvetica Neue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Unselfish surrendering </a:t>
            </a:r>
            <a:r>
              <a:rPr lang="en-US" sz="1600" dirty="0">
                <a:latin typeface="Helvetica Neue" charset="0"/>
                <a:ea typeface="Helvetica Neue" charset="0"/>
                <a:cs typeface="Helvetica Neue" charset="0"/>
              </a:rPr>
              <a:t>to a visionary ideal.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>
                <a:latin typeface="Helvetica Neue" charset="0"/>
                <a:ea typeface="Helvetica Neue" charset="0"/>
                <a:cs typeface="Helvetica Neue" charset="0"/>
              </a:rPr>
              <a:t>May address </a:t>
            </a:r>
            <a:r>
              <a:rPr lang="en-US" sz="1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past </a:t>
            </a:r>
            <a:r>
              <a:rPr lang="en-US" sz="1600" b="1" u="sng" dirty="0">
                <a:solidFill>
                  <a:schemeClr val="accent2">
                    <a:lumMod val="60000"/>
                    <a:lumOff val="4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habit patterns</a:t>
            </a:r>
            <a:r>
              <a:rPr lang="en-US" sz="1600" b="1" dirty="0">
                <a:latin typeface="Helvetica Neue" charset="0"/>
                <a:ea typeface="Helvetica Neue" charset="0"/>
                <a:cs typeface="Helvetica Neue" charset="0"/>
              </a:rPr>
              <a:t>: </a:t>
            </a:r>
            <a:r>
              <a:rPr lang="en-US" sz="1600" dirty="0">
                <a:latin typeface="Helvetica Neue" charset="0"/>
                <a:ea typeface="Helvetica Neue" charset="0"/>
                <a:cs typeface="Helvetica Neue" charset="0"/>
              </a:rPr>
              <a:t>‘utopian’ vs ‘delusional’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>
                <a:latin typeface="Helvetica Neue" charset="0"/>
                <a:ea typeface="Helvetica Neue" charset="0"/>
                <a:cs typeface="Helvetica Neue" charset="0"/>
              </a:rPr>
              <a:t>May involve endings, </a:t>
            </a:r>
            <a:r>
              <a:rPr lang="en-US" sz="1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completion of unfinished business or dreams</a:t>
            </a:r>
            <a:r>
              <a:rPr lang="en-US" sz="1600" b="1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1600" dirty="0">
                <a:latin typeface="Helvetica Neue" charset="0"/>
                <a:ea typeface="Helvetica Neue" charset="0"/>
                <a:cs typeface="Helvetica Neue" charset="0"/>
              </a:rPr>
              <a:t>and moving on.</a:t>
            </a:r>
          </a:p>
        </p:txBody>
      </p:sp>
      <p:sp>
        <p:nvSpPr>
          <p:cNvPr id="6" name="Rectangle 5"/>
          <p:cNvSpPr/>
          <p:nvPr/>
        </p:nvSpPr>
        <p:spPr>
          <a:xfrm>
            <a:off x="6200821" y="3949647"/>
            <a:ext cx="2998928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Fulfillment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>
                <a:latin typeface="Helvetica Neue Medium" charset="0"/>
                <a:ea typeface="Helvetica Neue Medium" charset="0"/>
                <a:cs typeface="Helvetica Neue Medium" charset="0"/>
              </a:rPr>
              <a:t>Security is found through </a:t>
            </a:r>
            <a:r>
              <a:rPr lang="en-US" sz="1600" b="1" dirty="0">
                <a:solidFill>
                  <a:schemeClr val="accent6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emotional intimacy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>
                <a:latin typeface="Helvetica Neue Medium" charset="0"/>
                <a:ea typeface="Helvetica Neue Medium" charset="0"/>
                <a:cs typeface="Helvetica Neue Medium" charset="0"/>
              </a:rPr>
              <a:t>In a nurturing, feeling and/or inspirational way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>
                <a:solidFill>
                  <a:schemeClr val="accent6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Adapting </a:t>
            </a:r>
            <a:r>
              <a:rPr lang="en-US" sz="1600" dirty="0">
                <a:latin typeface="Helvetica Neue Medium" charset="0"/>
                <a:ea typeface="Helvetica Neue Medium" charset="0"/>
                <a:cs typeface="Helvetica Neue Medium" charset="0"/>
              </a:rPr>
              <a:t>to emotional and soul learning opportunities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>
                <a:solidFill>
                  <a:schemeClr val="accent6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Imaginative, romantic, artistic, or spiritual ideals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>
                <a:latin typeface="Helvetica Neue Medium" charset="0"/>
                <a:ea typeface="Helvetica Neue Medium" charset="0"/>
                <a:cs typeface="Helvetica Neue Medium" charset="0"/>
              </a:rPr>
              <a:t>Compassion and healing</a:t>
            </a:r>
          </a:p>
          <a:p>
            <a:pPr marL="285750" indent="-285750">
              <a:buFont typeface="Arial" charset="0"/>
              <a:buChar char="•"/>
            </a:pPr>
            <a:endParaRPr lang="en-US" sz="16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83757" y="3916017"/>
            <a:ext cx="3005325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Challenges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>
                <a:latin typeface="Helvetica Neue Medium" charset="0"/>
                <a:ea typeface="Helvetica Neue Medium" charset="0"/>
                <a:cs typeface="Helvetica Neue Medium" charset="0"/>
              </a:rPr>
              <a:t>Tendency to </a:t>
            </a:r>
            <a:r>
              <a:rPr lang="en-US" sz="1600" dirty="0">
                <a:solidFill>
                  <a:schemeClr val="accent6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sacrifice, martyr or ‘loose’ self </a:t>
            </a:r>
            <a:r>
              <a:rPr lang="en-US" sz="1600" dirty="0">
                <a:latin typeface="Helvetica Neue Medium" charset="0"/>
                <a:ea typeface="Helvetica Neue Medium" charset="0"/>
                <a:cs typeface="Helvetica Neue Medium" charset="0"/>
              </a:rPr>
              <a:t>autonomy for others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>
                <a:solidFill>
                  <a:schemeClr val="accent6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Desire to escape </a:t>
            </a:r>
            <a:r>
              <a:rPr lang="en-US" sz="1600" dirty="0">
                <a:latin typeface="Helvetica Neue Medium" charset="0"/>
                <a:ea typeface="Helvetica Neue Medium" charset="0"/>
                <a:cs typeface="Helvetica Neue Medium" charset="0"/>
              </a:rPr>
              <a:t>or retreat from reality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>
                <a:solidFill>
                  <a:schemeClr val="accent6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Following </a:t>
            </a:r>
            <a:r>
              <a:rPr lang="en-US" sz="1600" dirty="0">
                <a:latin typeface="Helvetica Neue Medium" charset="0"/>
                <a:ea typeface="Helvetica Neue Medium" charset="0"/>
                <a:cs typeface="Helvetica Neue Medium" charset="0"/>
              </a:rPr>
              <a:t>secretive self-destructive, </a:t>
            </a:r>
            <a:r>
              <a:rPr lang="en-US" sz="1600" dirty="0">
                <a:solidFill>
                  <a:schemeClr val="accent6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cloudy, or unrealistic,</a:t>
            </a:r>
            <a:r>
              <a:rPr lang="en-US" sz="1600" dirty="0">
                <a:latin typeface="Helvetica Neue Medium" charset="0"/>
                <a:ea typeface="Helvetica Neue Medium" charset="0"/>
                <a:cs typeface="Helvetica Neue Medium" charset="0"/>
              </a:rPr>
              <a:t> </a:t>
            </a:r>
            <a:r>
              <a:rPr lang="en-US" sz="1600" dirty="0">
                <a:solidFill>
                  <a:schemeClr val="accent6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beliefs.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>
                <a:latin typeface="Helvetica Neue Medium" charset="0"/>
                <a:ea typeface="Helvetica Neue Medium" charset="0"/>
                <a:cs typeface="Helvetica Neue Medium" charset="0"/>
              </a:rPr>
              <a:t>Procrastination.</a:t>
            </a:r>
          </a:p>
          <a:p>
            <a:pPr marL="285750" indent="-285750">
              <a:buFont typeface="Arial" charset="0"/>
              <a:buChar char="•"/>
            </a:pPr>
            <a:endParaRPr lang="en-US" sz="1600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marL="285750" indent="-285750">
              <a:buFont typeface="Arial" charset="0"/>
              <a:buChar char="•"/>
            </a:pPr>
            <a:endParaRPr lang="en-US" sz="16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7" y="-140679"/>
            <a:ext cx="1985006" cy="153215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078072" y="1326719"/>
            <a:ext cx="6250192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Emergence.</a:t>
            </a:r>
          </a:p>
          <a:p>
            <a:r>
              <a:rPr lang="en-US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New experiences will be initiated </a:t>
            </a:r>
          </a:p>
          <a:p>
            <a:r>
              <a:rPr lang="en-US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in your life, </a:t>
            </a:r>
            <a:r>
              <a:rPr lang="en-US" sz="2000" dirty="0">
                <a:solidFill>
                  <a:schemeClr val="accent6"/>
                </a:solidFill>
                <a:latin typeface="Helvetica Neue" charset="0"/>
                <a:ea typeface="Helvetica Neue" charset="0"/>
                <a:cs typeface="Helvetica Neue" charset="0"/>
              </a:rPr>
              <a:t>encouraging you to commit yourself to a ‘dream’ or ‘ideal’ and to work toward its realization. </a:t>
            </a:r>
            <a:r>
              <a:rPr lang="en-US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You may spontaneously or instinctively </a:t>
            </a:r>
            <a:br>
              <a:rPr lang="en-US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</a:br>
            <a:r>
              <a:rPr lang="en-US" sz="2000" dirty="0">
                <a:solidFill>
                  <a:schemeClr val="accent6"/>
                </a:solidFill>
                <a:latin typeface="Helvetica Neue" charset="0"/>
                <a:ea typeface="Helvetica Neue" charset="0"/>
                <a:cs typeface="Helvetica Neue" charset="0"/>
              </a:rPr>
              <a:t>feel a ‘need’ to plunge into new opportunities </a:t>
            </a:r>
            <a:r>
              <a:rPr lang="en-US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that</a:t>
            </a:r>
          </a:p>
          <a:p>
            <a:r>
              <a:rPr lang="en-US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present themselves to you.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388" y="1"/>
            <a:ext cx="2066694" cy="20666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878" y="1457615"/>
            <a:ext cx="2748740" cy="274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944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9251725-8827-5E42-8DB7-15A24366F8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823089"/>
            <a:ext cx="12434105" cy="680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825734-B500-4745-B842-2DD9B4F58D93}"/>
              </a:ext>
            </a:extLst>
          </p:cNvPr>
          <p:cNvSpPr txBox="1"/>
          <p:nvPr/>
        </p:nvSpPr>
        <p:spPr>
          <a:xfrm>
            <a:off x="1" y="-74950"/>
            <a:ext cx="1220525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dirty="0">
                <a:latin typeface="Helvetica Neue Medium"/>
                <a:cs typeface="Helvetica Neue Medium"/>
              </a:rPr>
              <a:t>New Moon </a:t>
            </a:r>
            <a:r>
              <a:rPr lang="en-US" sz="4600" dirty="0">
                <a:latin typeface="Helvetica Neue Thin"/>
                <a:cs typeface="Helvetica Neue Thin"/>
              </a:rPr>
              <a:t>in Pisces </a:t>
            </a:r>
            <a:r>
              <a:rPr lang="en-US" sz="2000" b="1" dirty="0">
                <a:latin typeface="Helvetica Neue" charset="0"/>
                <a:ea typeface="Helvetica Neue" charset="0"/>
                <a:cs typeface="Helvetica Neue" charset="0"/>
              </a:rPr>
              <a:t>March 6th</a:t>
            </a:r>
            <a:r>
              <a:rPr lang="en-US" sz="2000" dirty="0">
                <a:latin typeface="Helvetica Neue" charset="0"/>
                <a:ea typeface="Helvetica Neue" charset="0"/>
                <a:cs typeface="Helvetica Neue" charset="0"/>
              </a:rPr>
              <a:t>, 2019 – </a:t>
            </a:r>
            <a:r>
              <a:rPr lang="en-US" sz="2000" dirty="0">
                <a:solidFill>
                  <a:srgbClr val="FFC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15° Pisces </a:t>
            </a:r>
            <a:endParaRPr lang="en-US" sz="1600" dirty="0">
              <a:solidFill>
                <a:srgbClr val="FFC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8EAE89-56E0-9446-BD4D-2FCBB694C96B}"/>
              </a:ext>
            </a:extLst>
          </p:cNvPr>
          <p:cNvSpPr/>
          <p:nvPr/>
        </p:nvSpPr>
        <p:spPr>
          <a:xfrm>
            <a:off x="5422644" y="897184"/>
            <a:ext cx="68547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New experiences initiated </a:t>
            </a:r>
            <a:r>
              <a:rPr lang="en-US" sz="1600" dirty="0">
                <a:latin typeface="Helvetica Neue" charset="0"/>
                <a:ea typeface="Helvetica Neue" charset="0"/>
                <a:cs typeface="Helvetica Neue" charset="0"/>
              </a:rPr>
              <a:t>encouraging you to </a:t>
            </a:r>
            <a:r>
              <a:rPr lang="en-US" sz="1600" b="1" u="sng" dirty="0">
                <a:latin typeface="Helvetica Neue" charset="0"/>
                <a:ea typeface="Helvetica Neue" charset="0"/>
                <a:cs typeface="Helvetica Neue" charset="0"/>
              </a:rPr>
              <a:t>be flexible with your emotional habit patterns</a:t>
            </a:r>
            <a:r>
              <a:rPr lang="en-US" sz="1600" b="1" dirty="0">
                <a:latin typeface="Helvetica Neue" charset="0"/>
                <a:ea typeface="Helvetica Neue" charset="0"/>
                <a:cs typeface="Helvetica Neue" charset="0"/>
              </a:rPr>
              <a:t> for need of ‘security’ </a:t>
            </a:r>
            <a:r>
              <a:rPr lang="en-US" sz="1600" dirty="0">
                <a:latin typeface="Helvetica Neue" charset="0"/>
                <a:ea typeface="Helvetica Neue" charset="0"/>
                <a:cs typeface="Helvetica Neue" charset="0"/>
              </a:rPr>
              <a:t>involving</a:t>
            </a:r>
            <a:r>
              <a:rPr lang="en-US" sz="1600" b="1" dirty="0">
                <a:latin typeface="Helvetica Neue" charset="0"/>
                <a:ea typeface="Helvetica Neue" charset="0"/>
                <a:cs typeface="Helvetica Neue" charset="0"/>
              </a:rPr>
              <a:t>  </a:t>
            </a:r>
            <a:r>
              <a:rPr lang="en-US" sz="1600" b="1" u="sng" dirty="0">
                <a:solidFill>
                  <a:schemeClr val="accent6"/>
                </a:solidFill>
                <a:latin typeface="Helvetica Neue" charset="0"/>
                <a:ea typeface="Helvetica Neue" charset="0"/>
                <a:cs typeface="Helvetica Neue" charset="0"/>
              </a:rPr>
              <a:t>public image</a:t>
            </a:r>
            <a:r>
              <a:rPr lang="en-US" sz="1600" b="1" dirty="0">
                <a:solidFill>
                  <a:schemeClr val="accent6"/>
                </a:solidFill>
                <a:latin typeface="Helvetica Neue" charset="0"/>
                <a:ea typeface="Helvetica Neue" charset="0"/>
                <a:cs typeface="Helvetica Neue" charset="0"/>
              </a:rPr>
              <a:t>, </a:t>
            </a:r>
            <a:r>
              <a:rPr lang="en-US" sz="1600" b="1" dirty="0">
                <a:solidFill>
                  <a:srgbClr val="BF7A27"/>
                </a:solidFill>
                <a:latin typeface="Helvetica Neue" charset="0"/>
                <a:ea typeface="Helvetica Neue" charset="0"/>
                <a:cs typeface="Helvetica Neue" charset="0"/>
              </a:rPr>
              <a:t>social standing in community, career, or reputation.</a:t>
            </a:r>
            <a:br>
              <a:rPr lang="en-US" sz="1600" b="1" dirty="0">
                <a:solidFill>
                  <a:srgbClr val="BF7A27"/>
                </a:solidFill>
                <a:latin typeface="Helvetica Neue" charset="0"/>
                <a:ea typeface="Helvetica Neue" charset="0"/>
                <a:cs typeface="Helvetica Neue" charset="0"/>
              </a:rPr>
            </a:br>
            <a:endParaRPr lang="en-US" sz="1000" b="1" dirty="0">
              <a:solidFill>
                <a:schemeClr val="accent2">
                  <a:lumMod val="60000"/>
                  <a:lumOff val="40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>
                    <a:lumMod val="60000"/>
                    <a:lumOff val="4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Sensitivity increased; </a:t>
            </a:r>
            <a:r>
              <a:rPr lang="en-US" sz="1600" u="sng" dirty="0">
                <a:solidFill>
                  <a:schemeClr val="accent2">
                    <a:lumMod val="60000"/>
                    <a:lumOff val="4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yearning to experience bliss of ’hearts desire</a:t>
            </a:r>
            <a:r>
              <a:rPr lang="en-US" sz="1600" dirty="0">
                <a:solidFill>
                  <a:schemeClr val="accent2">
                    <a:lumMod val="60000"/>
                    <a:lumOff val="4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accent2">
                  <a:lumMod val="60000"/>
                  <a:lumOff val="40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/>
                </a:solidFill>
                <a:latin typeface="Helvetica Neue" charset="0"/>
                <a:ea typeface="Helvetica Neue" charset="0"/>
                <a:cs typeface="Helvetica Neue" charset="0"/>
              </a:rPr>
              <a:t>Stimulation of fantasy  </a:t>
            </a:r>
            <a:r>
              <a:rPr lang="en-US" sz="1600" dirty="0">
                <a:solidFill>
                  <a:schemeClr val="accent2">
                    <a:lumMod val="60000"/>
                    <a:lumOff val="4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- of utmost happiness or </a:t>
            </a:r>
            <a:r>
              <a:rPr lang="en-US" sz="1600" b="1" u="sng" dirty="0">
                <a:solidFill>
                  <a:schemeClr val="accent2">
                    <a:lumMod val="60000"/>
                    <a:lumOff val="4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delusions</a:t>
            </a:r>
            <a:r>
              <a:rPr lang="en-US" sz="1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1600" dirty="0">
                <a:solidFill>
                  <a:schemeClr val="accent2">
                    <a:lumMod val="60000"/>
                    <a:lumOff val="4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of it.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accent2">
                  <a:lumMod val="60000"/>
                  <a:lumOff val="40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C000"/>
                </a:solidFill>
                <a:latin typeface="Helvetica Neue" charset="0"/>
                <a:ea typeface="Helvetica Neue" charset="0"/>
                <a:cs typeface="Helvetica Neue" charset="0"/>
              </a:rPr>
              <a:t>Abundance of growth and optimism of committed partnerships. </a:t>
            </a:r>
            <a:r>
              <a:rPr lang="en-US" sz="1600" u="sng" dirty="0">
                <a:solidFill>
                  <a:schemeClr val="accent6"/>
                </a:solidFill>
                <a:latin typeface="Helvetica Neue" charset="0"/>
                <a:ea typeface="Helvetica Neue" charset="0"/>
                <a:cs typeface="Helvetica Neue" charset="0"/>
              </a:rPr>
              <a:t>Possible misinterpretation</a:t>
            </a:r>
            <a:r>
              <a:rPr lang="en-US" sz="1600" dirty="0">
                <a:solidFill>
                  <a:schemeClr val="accent6"/>
                </a:solidFill>
                <a:latin typeface="Helvetica Neue" charset="0"/>
                <a:ea typeface="Helvetica Neue" charset="0"/>
                <a:cs typeface="Helvetica Neue" charset="0"/>
              </a:rPr>
              <a:t> of professional promises by both parties.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accent6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Helvetica Neue" charset="0"/>
                <a:ea typeface="Helvetica Neue" charset="0"/>
                <a:cs typeface="Helvetica Neue" charset="0"/>
              </a:rPr>
              <a:t>Problems with communications </a:t>
            </a:r>
            <a:r>
              <a:rPr lang="en-US" sz="1600" dirty="0">
                <a:solidFill>
                  <a:schemeClr val="accent2">
                    <a:lumMod val="60000"/>
                    <a:lumOff val="4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involving unrealistic ideas of team union; lack of clarity, excessive goals of partner, group needs to ‘heal’.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accent6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6"/>
                </a:solidFill>
                <a:latin typeface="Helvetica Neue" charset="0"/>
                <a:ea typeface="Helvetica Neue" charset="0"/>
                <a:cs typeface="Helvetica Neue" charset="0"/>
              </a:rPr>
              <a:t>Isolated growth behind the scenes </a:t>
            </a:r>
            <a:r>
              <a:rPr lang="en-US" sz="1600" dirty="0">
                <a:solidFill>
                  <a:schemeClr val="accent2">
                    <a:lumMod val="60000"/>
                    <a:lumOff val="4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involving internet, charity, ‘love’ or money for promotion, expertise, foreign or intellectual desires. </a:t>
            </a:r>
            <a:br>
              <a:rPr lang="en-US" sz="1600" dirty="0">
                <a:solidFill>
                  <a:schemeClr val="accent2">
                    <a:lumMod val="60000"/>
                    <a:lumOff val="4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</a:br>
            <a:r>
              <a:rPr lang="en-US" sz="1600" dirty="0">
                <a:latin typeface="Helvetica Neue" charset="0"/>
                <a:ea typeface="Helvetica Neue" charset="0"/>
                <a:cs typeface="Helvetica Neue" charset="0"/>
              </a:rPr>
              <a:t>(team, children or loved ones may not be available or able to perform)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accent6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6"/>
                </a:solidFill>
                <a:latin typeface="Helvetica Neue" charset="0"/>
                <a:ea typeface="Helvetica Neue" charset="0"/>
                <a:cs typeface="Helvetica Neue" charset="0"/>
              </a:rPr>
              <a:t>Letting go of possessions, valued memories or what is loved </a:t>
            </a:r>
            <a:r>
              <a:rPr lang="en-US" sz="1600" dirty="0">
                <a:solidFill>
                  <a:schemeClr val="accent2">
                    <a:lumMod val="60000"/>
                    <a:lumOff val="4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for progressive expansion of awareness, new beliefs, reformed stability.</a:t>
            </a:r>
            <a:endParaRPr lang="en-US" sz="800" dirty="0">
              <a:solidFill>
                <a:schemeClr val="accent2">
                  <a:lumMod val="60000"/>
                  <a:lumOff val="40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accent2">
                  <a:lumMod val="60000"/>
                  <a:lumOff val="40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C000"/>
                </a:solidFill>
                <a:latin typeface="Helvetica Neue" charset="0"/>
                <a:ea typeface="Helvetica Neue" charset="0"/>
                <a:cs typeface="Helvetica Neue" charset="0"/>
              </a:rPr>
              <a:t>Fears or rage of unexpected desires of group need to be discussed.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accent6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C000"/>
                </a:solidFill>
                <a:latin typeface="Helvetica Neue" charset="0"/>
                <a:ea typeface="Helvetica Neue" charset="0"/>
                <a:cs typeface="Helvetica Neue" charset="0"/>
              </a:rPr>
              <a:t>MONEY, VALUES, or RESOURCES </a:t>
            </a:r>
            <a:r>
              <a:rPr lang="en-US" sz="1600" u="sng" dirty="0">
                <a:solidFill>
                  <a:srgbClr val="FFC000"/>
                </a:solidFill>
                <a:latin typeface="Helvetica Neue" charset="0"/>
                <a:ea typeface="Helvetica Neue" charset="0"/>
                <a:cs typeface="Helvetica Neue" charset="0"/>
              </a:rPr>
              <a:t>received from others </a:t>
            </a:r>
            <a:r>
              <a:rPr lang="en-US" sz="1600" dirty="0">
                <a:solidFill>
                  <a:srgbClr val="FFC000"/>
                </a:solidFill>
                <a:latin typeface="Helvetica Neue" charset="0"/>
                <a:ea typeface="Helvetica Neue" charset="0"/>
                <a:cs typeface="Helvetica Neue" charset="0"/>
              </a:rPr>
              <a:t>a problem. </a:t>
            </a:r>
            <a:r>
              <a:rPr lang="en-US" sz="1600" dirty="0">
                <a:solidFill>
                  <a:schemeClr val="accent6"/>
                </a:solidFill>
                <a:latin typeface="Helvetica Neue" charset="0"/>
                <a:ea typeface="Helvetica Neue" charset="0"/>
                <a:cs typeface="Helvetica Neue" charset="0"/>
              </a:rPr>
              <a:t>Limitations or practical restrictions from powerful ‘</a:t>
            </a:r>
            <a:r>
              <a:rPr lang="en-US" sz="1600" dirty="0" err="1">
                <a:solidFill>
                  <a:schemeClr val="accent6"/>
                </a:solidFill>
                <a:latin typeface="Helvetica Neue" charset="0"/>
                <a:ea typeface="Helvetica Neue" charset="0"/>
                <a:cs typeface="Helvetica Neue" charset="0"/>
              </a:rPr>
              <a:t>monied</a:t>
            </a:r>
            <a:r>
              <a:rPr lang="en-US" sz="1600" dirty="0">
                <a:solidFill>
                  <a:schemeClr val="accent6"/>
                </a:solidFill>
                <a:latin typeface="Helvetica Neue" charset="0"/>
                <a:ea typeface="Helvetica Neue" charset="0"/>
                <a:cs typeface="Helvetica Neue" charset="0"/>
              </a:rPr>
              <a:t>’ authorities of the past, </a:t>
            </a:r>
            <a:r>
              <a:rPr lang="en-US" sz="1600" b="1" dirty="0">
                <a:latin typeface="Helvetica Neue" charset="0"/>
                <a:ea typeface="Helvetica Neue" charset="0"/>
                <a:cs typeface="Helvetica Neue" charset="0"/>
              </a:rPr>
              <a:t>require YOU to make personal sacrifices. </a:t>
            </a:r>
            <a:r>
              <a:rPr lang="en-US" sz="1600" dirty="0">
                <a:latin typeface="Helvetica Neue" charset="0"/>
                <a:ea typeface="Helvetica Neue" charset="0"/>
                <a:cs typeface="Helvetica Neue" charset="0"/>
              </a:rPr>
              <a:t>Using </a:t>
            </a:r>
            <a:r>
              <a:rPr lang="en-US" sz="1600" b="1" dirty="0">
                <a:latin typeface="Helvetica Neue" charset="0"/>
                <a:ea typeface="Helvetica Neue" charset="0"/>
                <a:cs typeface="Helvetica Neue" charset="0"/>
              </a:rPr>
              <a:t>YOUR assets </a:t>
            </a:r>
            <a:r>
              <a:rPr lang="en-US" sz="1600" dirty="0">
                <a:latin typeface="Helvetica Neue" charset="0"/>
                <a:ea typeface="Helvetica Neue" charset="0"/>
                <a:cs typeface="Helvetica Neue" charset="0"/>
              </a:rPr>
              <a:t>– land, family or public resources for ‘realization of the dream.’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59" y="832828"/>
            <a:ext cx="5483604" cy="597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326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9251725-8827-5E42-8DB7-15A24366F8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9680"/>
            <a:ext cx="12434105" cy="457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" y="5877"/>
            <a:ext cx="5668264" cy="64425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32714" y="882118"/>
            <a:ext cx="6596245" cy="5978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charset="0"/>
              <a:buChar char="•"/>
            </a:pPr>
            <a:endParaRPr lang="en-US" sz="800" dirty="0"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 sz="1600" b="1" dirty="0">
                <a:latin typeface="Helvetica" charset="0"/>
                <a:ea typeface="Helvetica" charset="0"/>
                <a:cs typeface="Helvetica" charset="0"/>
              </a:rPr>
              <a:t>Chart ruled by Leo:                            </a:t>
            </a:r>
            <a:r>
              <a:rPr lang="en-US" sz="1600" dirty="0">
                <a:solidFill>
                  <a:schemeClr val="accent2">
                    <a:lumMod val="60000"/>
                    <a:lumOff val="40000"/>
                  </a:schemeClr>
                </a:solidFill>
                <a:latin typeface="Helvetica Neue"/>
              </a:rPr>
              <a:t>(</a:t>
            </a:r>
            <a:r>
              <a:rPr lang="en-US" sz="1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15° Capricorn - </a:t>
            </a:r>
            <a:r>
              <a:rPr lang="en-US" sz="1600" dirty="0">
                <a:solidFill>
                  <a:schemeClr val="accent2">
                    <a:lumMod val="60000"/>
                    <a:lumOff val="4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5</a:t>
            </a:r>
            <a:r>
              <a:rPr lang="en-US" sz="1600" baseline="30000" dirty="0">
                <a:solidFill>
                  <a:schemeClr val="accent2">
                    <a:lumMod val="60000"/>
                    <a:lumOff val="4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th</a:t>
            </a:r>
            <a:r>
              <a:rPr lang="en-US" sz="1600" dirty="0">
                <a:solidFill>
                  <a:schemeClr val="accent2">
                    <a:lumMod val="60000"/>
                    <a:lumOff val="4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 H – USA) </a:t>
            </a:r>
          </a:p>
          <a:p>
            <a:endParaRPr lang="en-US" sz="600" dirty="0">
              <a:solidFill>
                <a:schemeClr val="accent2">
                  <a:lumMod val="60000"/>
                  <a:lumOff val="4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600" b="1" dirty="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rPr>
              <a:t>A test in creative self-expression. </a:t>
            </a:r>
            <a:r>
              <a:rPr lang="en-US" sz="1600" b="1" dirty="0">
                <a:latin typeface="Helvetica" charset="0"/>
                <a:ea typeface="Helvetica" charset="0"/>
                <a:cs typeface="Helvetica" charset="0"/>
              </a:rPr>
              <a:t>Leadership via commitment of self- love, </a:t>
            </a:r>
            <a:r>
              <a:rPr lang="en-US" sz="1600" dirty="0">
                <a:latin typeface="Helvetica" charset="0"/>
                <a:ea typeface="Helvetica" charset="0"/>
                <a:cs typeface="Helvetica" charset="0"/>
              </a:rPr>
              <a:t>honoring core beliefs, soul-purpose, and daily needs.</a:t>
            </a:r>
          </a:p>
          <a:p>
            <a:pPr marL="285750" indent="-285750">
              <a:buFont typeface="Arial" charset="0"/>
              <a:buChar char="•"/>
            </a:pPr>
            <a:endParaRPr lang="en-US" sz="1000" dirty="0">
              <a:latin typeface="Helvetica" charset="0"/>
              <a:ea typeface="Helvetica" charset="0"/>
              <a:cs typeface="Helvetica" charset="0"/>
            </a:endParaRPr>
          </a:p>
          <a:p>
            <a:pPr marL="285750" lvl="0" indent="-285750">
              <a:buFont typeface="Arial" charset="0"/>
              <a:buChar char="•"/>
            </a:pPr>
            <a:r>
              <a:rPr lang="en-US" sz="1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Opportunity to build reputation. </a:t>
            </a:r>
            <a:r>
              <a:rPr lang="en-US" sz="1600" dirty="0">
                <a:latin typeface="Helvetica" charset="0"/>
                <a:ea typeface="Helvetica" charset="0"/>
                <a:cs typeface="Helvetica" charset="0"/>
              </a:rPr>
              <a:t>professional, parental, steward.</a:t>
            </a:r>
          </a:p>
          <a:p>
            <a:pPr marL="285750" lvl="0" indent="-285750">
              <a:buFont typeface="Arial" charset="0"/>
              <a:buChar char="•"/>
            </a:pPr>
            <a:endParaRPr lang="en-US" sz="1000" dirty="0">
              <a:latin typeface="Helvetica" charset="0"/>
              <a:ea typeface="Helvetica" charset="0"/>
              <a:cs typeface="Helvetica" charset="0"/>
            </a:endParaRPr>
          </a:p>
          <a:p>
            <a:pPr marL="285750" lvl="0" indent="-285750">
              <a:buFont typeface="Arial" charset="0"/>
              <a:buChar char="•"/>
            </a:pPr>
            <a:r>
              <a:rPr lang="en-US" sz="1600" b="1" dirty="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rPr>
              <a:t>Public stewardship/expression via groups </a:t>
            </a:r>
            <a:r>
              <a:rPr lang="en-US" sz="1600" dirty="0">
                <a:latin typeface="Helvetica" charset="0"/>
                <a:ea typeface="Helvetica" charset="0"/>
                <a:cs typeface="Helvetica" charset="0"/>
              </a:rPr>
              <a:t>- with children, loved ones, heartfelt creative enjoyment -  via intuition, reflection. </a:t>
            </a:r>
          </a:p>
          <a:p>
            <a:pPr marL="285750" indent="-285750">
              <a:buFont typeface="Arial" charset="0"/>
              <a:buChar char="•"/>
            </a:pPr>
            <a:endParaRPr lang="en-US" sz="1050" dirty="0">
              <a:latin typeface="Helvetica" charset="0"/>
              <a:ea typeface="Helvetica" charset="0"/>
              <a:cs typeface="Helvetica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Letting go of conservative beliefs that have control of you.</a:t>
            </a:r>
            <a:endParaRPr lang="en-US" sz="1600" dirty="0">
              <a:latin typeface="Helvetica" charset="0"/>
              <a:ea typeface="Helvetica" charset="0"/>
              <a:cs typeface="Helvetica" charset="0"/>
            </a:endParaRPr>
          </a:p>
          <a:p>
            <a:pPr marL="285750" indent="-285750">
              <a:buFont typeface="Arial" charset="0"/>
              <a:buChar char="•"/>
            </a:pPr>
            <a:endParaRPr lang="en-US" sz="1000" dirty="0">
              <a:latin typeface="Helvetica" charset="0"/>
              <a:ea typeface="Helvetica" charset="0"/>
              <a:cs typeface="Helvetica" charset="0"/>
            </a:endParaRPr>
          </a:p>
          <a:p>
            <a:pPr marL="285750" lvl="0" indent="-285750">
              <a:buFont typeface="Arial" charset="0"/>
              <a:buChar char="•"/>
            </a:pPr>
            <a:r>
              <a:rPr lang="en-US" sz="1600" b="1" dirty="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rPr>
              <a:t>Personal empowerment - wisdom from the past, </a:t>
            </a:r>
            <a:r>
              <a:rPr lang="en-US" sz="1600" dirty="0">
                <a:latin typeface="Helvetica" charset="0"/>
                <a:ea typeface="Helvetica" charset="0"/>
                <a:cs typeface="Helvetica" charset="0"/>
              </a:rPr>
              <a:t>involving advice, education, personal journey, caretaking</a:t>
            </a:r>
            <a:r>
              <a:rPr lang="en-US" sz="1600" b="1" dirty="0">
                <a:latin typeface="Helvetica" charset="0"/>
                <a:ea typeface="Helvetica" charset="0"/>
                <a:cs typeface="Helvetica" charset="0"/>
              </a:rPr>
              <a:t> ‘soul of operation’.</a:t>
            </a:r>
          </a:p>
          <a:p>
            <a:pPr marL="285750" indent="-285750">
              <a:buFont typeface="Arial" charset="0"/>
              <a:buChar char="•"/>
            </a:pPr>
            <a:endParaRPr lang="en-US" sz="1000" dirty="0">
              <a:latin typeface="Helvetica" charset="0"/>
              <a:ea typeface="Helvetica" charset="0"/>
              <a:cs typeface="Helvetica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Transformational mentors</a:t>
            </a:r>
            <a:r>
              <a:rPr lang="en-US" sz="1600" dirty="0">
                <a:latin typeface="Helvetica" charset="0"/>
                <a:ea typeface="Helvetica" charset="0"/>
                <a:cs typeface="Helvetica" charset="0"/>
              </a:rPr>
              <a:t> (wise women) -. </a:t>
            </a:r>
            <a:br>
              <a:rPr lang="en-US" sz="1600" dirty="0">
                <a:latin typeface="Helvetica" charset="0"/>
                <a:ea typeface="Helvetica" charset="0"/>
                <a:cs typeface="Helvetica" charset="0"/>
              </a:rPr>
            </a:br>
            <a:r>
              <a:rPr lang="en-US" sz="1600" dirty="0">
                <a:latin typeface="Helvetica" charset="0"/>
                <a:ea typeface="Helvetica" charset="0"/>
                <a:cs typeface="Helvetica" charset="0"/>
              </a:rPr>
              <a:t>- </a:t>
            </a:r>
            <a:r>
              <a:rPr lang="en-US" sz="1600" dirty="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rPr>
              <a:t>How to deal with letting go of ‘traditional roles of power + control’, </a:t>
            </a:r>
            <a:br>
              <a:rPr lang="en-US" sz="1600" dirty="0">
                <a:latin typeface="Helvetica" charset="0"/>
                <a:ea typeface="Helvetica" charset="0"/>
                <a:cs typeface="Helvetica" charset="0"/>
              </a:rPr>
            </a:br>
            <a:r>
              <a:rPr lang="en-US" sz="1600" dirty="0">
                <a:latin typeface="Helvetica" charset="0"/>
                <a:ea typeface="Helvetica" charset="0"/>
                <a:cs typeface="Helvetica" charset="0"/>
              </a:rPr>
              <a:t>   Transcend limits, experience loss, grief, forgiveness = </a:t>
            </a:r>
            <a:r>
              <a:rPr lang="en-US" sz="1600" b="1" dirty="0">
                <a:latin typeface="Helvetica" charset="0"/>
                <a:ea typeface="Helvetica" charset="0"/>
                <a:cs typeface="Helvetica" charset="0"/>
              </a:rPr>
              <a:t>heal the </a:t>
            </a:r>
            <a:br>
              <a:rPr lang="en-US" sz="1600" b="1" dirty="0">
                <a:latin typeface="Helvetica" charset="0"/>
                <a:ea typeface="Helvetica" charset="0"/>
                <a:cs typeface="Helvetica" charset="0"/>
              </a:rPr>
            </a:br>
            <a:r>
              <a:rPr lang="en-US" sz="1600" b="1" dirty="0">
                <a:latin typeface="Helvetica" charset="0"/>
                <a:ea typeface="Helvetica" charset="0"/>
                <a:cs typeface="Helvetica" charset="0"/>
              </a:rPr>
              <a:t>   family, core foundation, the land, and the world.</a:t>
            </a:r>
          </a:p>
          <a:p>
            <a:pPr marL="285750" indent="-285750">
              <a:buFont typeface="Arial" charset="0"/>
              <a:buChar char="•"/>
            </a:pPr>
            <a:endParaRPr lang="en-US" sz="1000" dirty="0">
              <a:latin typeface="Helvetica" charset="0"/>
              <a:ea typeface="Helvetica" charset="0"/>
              <a:cs typeface="Helvetica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Public alignment with powerful stable partner(s). </a:t>
            </a:r>
          </a:p>
          <a:p>
            <a:pPr marL="285750" indent="-285750">
              <a:buFont typeface="Arial" charset="0"/>
              <a:buChar char="•"/>
            </a:pPr>
            <a:endParaRPr lang="en-US" sz="1000" dirty="0">
              <a:latin typeface="Helvetica" charset="0"/>
              <a:ea typeface="Helvetica" charset="0"/>
              <a:cs typeface="Helvetica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600" b="1" dirty="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rPr>
              <a:t>Rearranging operations</a:t>
            </a:r>
            <a:r>
              <a:rPr lang="en-US" sz="1600" dirty="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rPr>
              <a:t> for partners security</a:t>
            </a:r>
            <a:r>
              <a:rPr lang="en-US" sz="1600" dirty="0">
                <a:solidFill>
                  <a:schemeClr val="accent2">
                    <a:lumMod val="60000"/>
                    <a:lumOff val="4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.</a:t>
            </a:r>
            <a:r>
              <a:rPr lang="en-US" sz="1600" b="1" dirty="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600" dirty="0">
                <a:latin typeface="Helvetica" charset="0"/>
                <a:ea typeface="Helvetica" charset="0"/>
                <a:cs typeface="Helvetica" charset="0"/>
              </a:rPr>
              <a:t>(family, loved ones)</a:t>
            </a:r>
            <a:br>
              <a:rPr lang="en-US" sz="1600" dirty="0">
                <a:latin typeface="Helvetica" charset="0"/>
                <a:ea typeface="Helvetica" charset="0"/>
                <a:cs typeface="Helvetica" charset="0"/>
              </a:rPr>
            </a:br>
            <a:r>
              <a:rPr lang="en-US" sz="1600" dirty="0">
                <a:solidFill>
                  <a:schemeClr val="accent2">
                    <a:lumMod val="60000"/>
                    <a:lumOff val="4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Credit, merging joint resources </a:t>
            </a:r>
            <a:r>
              <a:rPr lang="en-US" sz="1600" dirty="0">
                <a:latin typeface="Helvetica" charset="0"/>
                <a:ea typeface="Helvetica" charset="0"/>
                <a:cs typeface="Helvetica" charset="0"/>
              </a:rPr>
              <a:t>- future goals, work, contracts.</a:t>
            </a:r>
          </a:p>
          <a:p>
            <a:pPr marL="285750" lvl="0" indent="-285750">
              <a:buFont typeface="Arial" charset="0"/>
              <a:buChar char="•"/>
            </a:pPr>
            <a:endParaRPr lang="en-US" sz="1000" dirty="0">
              <a:latin typeface="Helvetica" charset="0"/>
              <a:ea typeface="Helvetica" charset="0"/>
              <a:cs typeface="Helvetica" charset="0"/>
            </a:endParaRPr>
          </a:p>
          <a:p>
            <a:pPr marL="285750" lvl="0" indent="-285750">
              <a:buFont typeface="Arial" charset="0"/>
              <a:buChar char="•"/>
            </a:pPr>
            <a:r>
              <a:rPr lang="en-US" sz="1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Personal reorientation of daily routine: </a:t>
            </a:r>
            <a:r>
              <a:rPr lang="en-US" sz="1600" dirty="0">
                <a:latin typeface="Helvetica" charset="0"/>
                <a:ea typeface="Helvetica" charset="0"/>
                <a:cs typeface="Helvetica" charset="0"/>
              </a:rPr>
              <a:t>A blending of rage, fear, abandonment and bliss of freedom – mixed all together.</a:t>
            </a:r>
            <a:endParaRPr lang="en-US" dirty="0">
              <a:solidFill>
                <a:srgbClr val="BF7A27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49680" y="13131"/>
            <a:ext cx="654232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C000"/>
                </a:solidFill>
                <a:latin typeface="Helvetica Neue" charset="0"/>
                <a:ea typeface="Helvetica Neue" charset="0"/>
                <a:cs typeface="Helvetica Neue" charset="0"/>
              </a:rPr>
              <a:t>January </a:t>
            </a:r>
            <a:r>
              <a:rPr lang="en-US" sz="2800" b="1" dirty="0">
                <a:solidFill>
                  <a:srgbClr val="FFC00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5, 2019 </a:t>
            </a:r>
            <a:r>
              <a:rPr lang="en-US" sz="2800" dirty="0">
                <a:solidFill>
                  <a:srgbClr val="FFC00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Solar Eclipse</a:t>
            </a:r>
          </a:p>
          <a:p>
            <a:pPr algn="ctr"/>
            <a:r>
              <a:rPr lang="en-US" sz="2400" b="1" dirty="0">
                <a:latin typeface="Helvetica" charset="0"/>
                <a:ea typeface="Helvetica" charset="0"/>
                <a:cs typeface="Helvetica" charset="0"/>
              </a:rPr>
              <a:t>Involvement with Unusual Groups </a:t>
            </a:r>
          </a:p>
          <a:p>
            <a:pPr algn="ctr"/>
            <a:endParaRPr lang="en-US" sz="1600" i="1" dirty="0">
              <a:solidFill>
                <a:srgbClr val="FFC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21152" y="175367"/>
            <a:ext cx="2560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dirty="0" err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Saros</a:t>
            </a:r>
            <a:r>
              <a:rPr lang="en-US" sz="1200" b="1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 Series 2 South</a:t>
            </a:r>
            <a:endParaRPr lang="en-US" sz="1200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algn="r"/>
            <a:r>
              <a:rPr lang="en-US" sz="1200" dirty="0">
                <a:solidFill>
                  <a:schemeClr val="bg2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Started April 17, 991 (South Pole) </a:t>
            </a:r>
            <a:br>
              <a:rPr lang="en-US" sz="1200" dirty="0">
                <a:solidFill>
                  <a:schemeClr val="bg2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</a:br>
            <a:r>
              <a:rPr lang="en-US" sz="1200" dirty="0">
                <a:solidFill>
                  <a:schemeClr val="bg2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Ends May 19, 2235 (North Pole)</a:t>
            </a:r>
            <a:endParaRPr lang="en-US" sz="1200" dirty="0">
              <a:solidFill>
                <a:schemeClr val="bg2">
                  <a:lumMod val="75000"/>
                </a:schemeClr>
              </a:solidFill>
              <a:effectLst/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483019"/>
            <a:ext cx="577902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500" dirty="0">
                <a:solidFill>
                  <a:srgbClr val="FFC000"/>
                </a:solidFill>
                <a:latin typeface="Helvetica" charset="0"/>
                <a:ea typeface="Helvetica" charset="0"/>
                <a:cs typeface="Helvetica" charset="0"/>
              </a:rPr>
              <a:t>Repetition: Similar in expression: </a:t>
            </a:r>
            <a:r>
              <a:rPr lang="en-US" sz="1500" b="1" dirty="0">
                <a:solidFill>
                  <a:srgbClr val="FFC000"/>
                </a:solidFill>
                <a:latin typeface="Helvetica" charset="0"/>
                <a:ea typeface="Helvetica" charset="0"/>
                <a:cs typeface="Helvetica" charset="0"/>
              </a:rPr>
              <a:t>Dec. 25, 2000 / Jan. 9, 2001.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4672" y="-12435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5530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8ACFE0-A4FB-D144-A81F-8C7E5F9EB4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582" y="1249676"/>
            <a:ext cx="12434105" cy="680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514E0D3-F21A-704F-9EEC-A2B81835EA13}"/>
              </a:ext>
            </a:extLst>
          </p:cNvPr>
          <p:cNvSpPr txBox="1"/>
          <p:nvPr/>
        </p:nvSpPr>
        <p:spPr>
          <a:xfrm>
            <a:off x="0" y="49929"/>
            <a:ext cx="122052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Helvetica Neue Medium"/>
                <a:cs typeface="Helvetica Neue Medium"/>
              </a:rPr>
              <a:t>First Quarter Moon </a:t>
            </a:r>
            <a:r>
              <a:rPr lang="en-US" sz="4400" dirty="0">
                <a:latin typeface="Helvetica Neue Thin"/>
                <a:cs typeface="Helvetica Neue Thin"/>
              </a:rPr>
              <a:t>- Gemini </a:t>
            </a:r>
            <a:endParaRPr lang="en-US" sz="4400" b="1" dirty="0">
              <a:latin typeface="Helvetica Neue Thin"/>
              <a:cs typeface="Helvetica Neue Thin"/>
            </a:endParaRPr>
          </a:p>
          <a:p>
            <a:pPr algn="ctr"/>
            <a:r>
              <a:rPr lang="en-US" sz="2000" b="1" dirty="0">
                <a:latin typeface="Helvetica Neue" charset="0"/>
                <a:ea typeface="Helvetica Neue" charset="0"/>
                <a:cs typeface="Helvetica Neue" charset="0"/>
              </a:rPr>
              <a:t>March 14</a:t>
            </a:r>
            <a:r>
              <a:rPr lang="en-US" sz="2000" dirty="0">
                <a:latin typeface="Helvetica Neue" charset="0"/>
                <a:ea typeface="Helvetica Neue" charset="0"/>
                <a:cs typeface="Helvetica Neue" charset="0"/>
              </a:rPr>
              <a:t>, 2019 – </a:t>
            </a:r>
            <a:r>
              <a:rPr lang="en-US" sz="2000" b="1" dirty="0">
                <a:solidFill>
                  <a:srgbClr val="FFC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23° Gemini </a:t>
            </a:r>
            <a:r>
              <a:rPr lang="en-US" sz="1600" dirty="0">
                <a:solidFill>
                  <a:srgbClr val="FFC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(6:27 am) – </a:t>
            </a:r>
            <a:r>
              <a:rPr lang="en-US" sz="1600" dirty="0" err="1">
                <a:solidFill>
                  <a:srgbClr val="FFC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sq</a:t>
            </a:r>
            <a:r>
              <a:rPr lang="en-US" sz="1600" dirty="0">
                <a:solidFill>
                  <a:srgbClr val="FFC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SU 23° Pisces</a:t>
            </a:r>
          </a:p>
          <a:p>
            <a:pPr lvl="0" algn="ctr"/>
            <a:endParaRPr lang="en-US" sz="2000" dirty="0">
              <a:solidFill>
                <a:srgbClr val="FFC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440994C-5E5B-1546-8E4A-C6A56388DAFF}"/>
              </a:ext>
            </a:extLst>
          </p:cNvPr>
          <p:cNvSpPr/>
          <p:nvPr/>
        </p:nvSpPr>
        <p:spPr>
          <a:xfrm>
            <a:off x="74637" y="4028039"/>
            <a:ext cx="6170080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C000"/>
                </a:solidFill>
                <a:latin typeface="Helvetica Neue" charset="0"/>
                <a:ea typeface="Helvetica Neue" charset="0"/>
                <a:cs typeface="Helvetica Neue" charset="0"/>
              </a:rPr>
              <a:t>(US 1</a:t>
            </a:r>
            <a:r>
              <a:rPr lang="en-US" sz="1600" baseline="30000" dirty="0">
                <a:solidFill>
                  <a:srgbClr val="FFC000"/>
                </a:solidFill>
                <a:latin typeface="Helvetica Neue" charset="0"/>
                <a:ea typeface="Helvetica Neue" charset="0"/>
                <a:cs typeface="Helvetica Neue" charset="0"/>
              </a:rPr>
              <a:t>st</a:t>
            </a:r>
            <a:r>
              <a:rPr lang="en-US" sz="1600" dirty="0">
                <a:solidFill>
                  <a:srgbClr val="FFC000"/>
                </a:solidFill>
                <a:latin typeface="Helvetica Neue" charset="0"/>
                <a:ea typeface="Helvetica Neue" charset="0"/>
                <a:cs typeface="Helvetica Neue" charset="0"/>
              </a:rPr>
              <a:t>  House)</a:t>
            </a:r>
          </a:p>
          <a:p>
            <a:r>
              <a:rPr lang="en-US" sz="1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The ‘stress’ of growth begins,</a:t>
            </a:r>
            <a:r>
              <a:rPr lang="en-US" sz="1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1600" b="1" dirty="0">
                <a:solidFill>
                  <a:schemeClr val="accent6"/>
                </a:solidFill>
                <a:latin typeface="Helvetica Neue" charset="0"/>
                <a:ea typeface="Helvetica Neue" charset="0"/>
                <a:cs typeface="Helvetica Neue" charset="0"/>
              </a:rPr>
              <a:t>by speaking, planning, or organizing group transactions with </a:t>
            </a:r>
            <a:r>
              <a:rPr lang="en-US" sz="1600" b="1" u="sng" dirty="0">
                <a:solidFill>
                  <a:schemeClr val="accent6"/>
                </a:solidFill>
                <a:latin typeface="Helvetica Neue" charset="0"/>
                <a:ea typeface="Helvetica Neue" charset="0"/>
                <a:cs typeface="Helvetica Neue" charset="0"/>
              </a:rPr>
              <a:t>rational logic</a:t>
            </a:r>
            <a:r>
              <a:rPr lang="en-US" sz="1600" b="1" dirty="0">
                <a:solidFill>
                  <a:schemeClr val="accent6"/>
                </a:solidFill>
                <a:latin typeface="Helvetica Neue" charset="0"/>
                <a:ea typeface="Helvetica Neue" charset="0"/>
                <a:cs typeface="Helvetica Neue" charset="0"/>
              </a:rPr>
              <a:t> - </a:t>
            </a:r>
            <a:r>
              <a:rPr lang="en-US" sz="1600" b="1" dirty="0">
                <a:latin typeface="Helvetica Neue" charset="0"/>
                <a:ea typeface="Helvetica Neue" charset="0"/>
                <a:cs typeface="Helvetica Neue" charset="0"/>
              </a:rPr>
              <a:t>to develop a stronger sense of  self to </a:t>
            </a:r>
            <a:r>
              <a:rPr lang="en-US" sz="1600" b="1" u="sng" dirty="0">
                <a:latin typeface="Helvetica Neue" charset="0"/>
                <a:ea typeface="Helvetica Neue" charset="0"/>
                <a:cs typeface="Helvetica Neue" charset="0"/>
              </a:rPr>
              <a:t>negotiate ‘the partner’s dream</a:t>
            </a:r>
            <a:r>
              <a:rPr lang="en-US" sz="1600" b="1" dirty="0">
                <a:latin typeface="Helvetica Neue" charset="0"/>
                <a:ea typeface="Helvetica Neue" charset="0"/>
                <a:cs typeface="Helvetica Neue" charset="0"/>
              </a:rPr>
              <a:t>’. </a:t>
            </a:r>
          </a:p>
          <a:p>
            <a:endParaRPr lang="en-US" sz="800" dirty="0">
              <a:latin typeface="Helvetica Neue" charset="0"/>
              <a:ea typeface="Helvetica Neue" charset="0"/>
              <a:cs typeface="Helvetica Neue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600" b="1" dirty="0">
                <a:solidFill>
                  <a:schemeClr val="accent6"/>
                </a:solidFill>
                <a:latin typeface="Helvetica Neue" charset="0"/>
                <a:ea typeface="Helvetica Neue" charset="0"/>
                <a:cs typeface="Helvetica Neue" charset="0"/>
              </a:rPr>
              <a:t>Cultivating a united network </a:t>
            </a:r>
            <a:r>
              <a:rPr lang="en-US" sz="1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– from an eclectic group of people, unexpectedly thrown together; </a:t>
            </a:r>
            <a:r>
              <a:rPr lang="en-US" sz="1600" b="1" dirty="0">
                <a:latin typeface="Helvetica Neue" charset="0"/>
                <a:ea typeface="Helvetica Neue" charset="0"/>
                <a:cs typeface="Helvetica Neue" charset="0"/>
              </a:rPr>
              <a:t>to ‘inspire or surrender to’ a common goal </a:t>
            </a:r>
            <a:r>
              <a:rPr lang="en-US" sz="1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– requiring hard work. </a:t>
            </a:r>
          </a:p>
          <a:p>
            <a:pPr marL="285750" indent="-285750">
              <a:buFont typeface="Arial" charset="0"/>
              <a:buChar char="•"/>
            </a:pPr>
            <a:endParaRPr lang="en-US" sz="800" b="1" dirty="0">
              <a:solidFill>
                <a:schemeClr val="accent2">
                  <a:lumMod val="60000"/>
                  <a:lumOff val="40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600" b="1" dirty="0">
                <a:solidFill>
                  <a:schemeClr val="accent6"/>
                </a:solidFill>
                <a:latin typeface="Helvetica Neue" charset="0"/>
                <a:ea typeface="Helvetica Neue" charset="0"/>
                <a:cs typeface="Helvetica Neue" charset="0"/>
              </a:rPr>
              <a:t>Overcome confusion with groups, business or reputation. </a:t>
            </a:r>
            <a:r>
              <a:rPr lang="en-US" sz="1600" dirty="0">
                <a:solidFill>
                  <a:schemeClr val="accent2">
                    <a:lumMod val="60000"/>
                    <a:lumOff val="4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Flexibility required with ‘self’ agenda; </a:t>
            </a:r>
            <a:r>
              <a:rPr lang="en-US" sz="1600" dirty="0">
                <a:latin typeface="Helvetica Neue" charset="0"/>
                <a:ea typeface="Helvetica Neue" charset="0"/>
                <a:cs typeface="Helvetica Neue" charset="0"/>
              </a:rPr>
              <a:t>Turn excessive idealism into ‘details/facts’; Educate ‘career aspirations’ with authority</a:t>
            </a:r>
            <a:r>
              <a:rPr lang="en-US" sz="1600" dirty="0">
                <a:solidFill>
                  <a:schemeClr val="accent2">
                    <a:lumMod val="60000"/>
                    <a:lumOff val="4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. </a:t>
            </a:r>
          </a:p>
          <a:p>
            <a:pPr marL="285750" indent="-285750">
              <a:buFont typeface="Arial" charset="0"/>
              <a:buChar char="•"/>
            </a:pPr>
            <a:endParaRPr lang="en-US" sz="800" b="1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54027B-DBCA-8844-AA3C-D1CA27720C6B}"/>
              </a:ext>
            </a:extLst>
          </p:cNvPr>
          <p:cNvSpPr/>
          <p:nvPr/>
        </p:nvSpPr>
        <p:spPr>
          <a:xfrm>
            <a:off x="9336101" y="4252580"/>
            <a:ext cx="2922431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Challenging Behaviors:</a:t>
            </a:r>
            <a:b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</a:br>
            <a:endParaRPr lang="en-US" sz="800" dirty="0">
              <a:solidFill>
                <a:schemeClr val="bg2">
                  <a:lumMod val="60000"/>
                  <a:lumOff val="40000"/>
                </a:schemeClr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600" dirty="0">
                <a:latin typeface="Helvetica Neue Medium" charset="0"/>
                <a:ea typeface="Helvetica Neue Medium" charset="0"/>
                <a:cs typeface="Helvetica Neue Medium" charset="0"/>
              </a:rPr>
              <a:t>Overly abstract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>
                <a:solidFill>
                  <a:schemeClr val="accent2">
                    <a:lumMod val="60000"/>
                    <a:lumOff val="40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Non-committal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>
                <a:latin typeface="Helvetica Neue Medium" charset="0"/>
                <a:ea typeface="Helvetica Neue Medium" charset="0"/>
                <a:cs typeface="Helvetica Neue Medium" charset="0"/>
              </a:rPr>
              <a:t>Gossiping or superficial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>
                <a:solidFill>
                  <a:schemeClr val="accent2">
                    <a:lumMod val="60000"/>
                    <a:lumOff val="40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Inconsistent or scattered information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>
                <a:latin typeface="Helvetica Neue Medium" charset="0"/>
                <a:ea typeface="Helvetica Neue Medium" charset="0"/>
                <a:cs typeface="Helvetica Neue Medium" charset="0"/>
              </a:rPr>
              <a:t>Indecisive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>
                <a:solidFill>
                  <a:schemeClr val="accent2">
                    <a:lumMod val="60000"/>
                    <a:lumOff val="40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Nervous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>
                <a:latin typeface="Helvetica Neue Medium" charset="0"/>
                <a:ea typeface="Helvetica Neue Medium" charset="0"/>
                <a:cs typeface="Helvetica Neue Medium" charset="0"/>
              </a:rPr>
              <a:t>Impatient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FE903B-F209-AA43-A994-58A715FE05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7" y="-140679"/>
            <a:ext cx="1985006" cy="15321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489E65B-A069-D744-BFD9-47127DBC3A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461" y="1403258"/>
            <a:ext cx="2359387" cy="27709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95E2CA7-760F-E140-8A81-DCCF6FB31A2E}"/>
              </a:ext>
            </a:extLst>
          </p:cNvPr>
          <p:cNvSpPr/>
          <p:nvPr/>
        </p:nvSpPr>
        <p:spPr>
          <a:xfrm>
            <a:off x="6173444" y="4233876"/>
            <a:ext cx="324834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Fulfillment</a:t>
            </a:r>
          </a:p>
          <a:p>
            <a:endParaRPr lang="en-US" sz="800" dirty="0">
              <a:solidFill>
                <a:schemeClr val="accent2">
                  <a:lumMod val="60000"/>
                  <a:lumOff val="40000"/>
                </a:schemeClr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600" dirty="0">
                <a:latin typeface="Helvetica Neue Medium" charset="0"/>
                <a:ea typeface="Helvetica Neue Medium" charset="0"/>
                <a:cs typeface="Helvetica Neue Medium" charset="0"/>
              </a:rPr>
              <a:t>Security is found through </a:t>
            </a:r>
            <a:br>
              <a:rPr lang="en-US" sz="1600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600" b="1" u="sng" dirty="0">
                <a:solidFill>
                  <a:schemeClr val="accent2">
                    <a:lumMod val="60000"/>
                    <a:lumOff val="40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the world of ideas</a:t>
            </a:r>
            <a:r>
              <a:rPr lang="en-US" sz="1600" dirty="0">
                <a:solidFill>
                  <a:schemeClr val="accent2">
                    <a:lumMod val="60000"/>
                    <a:lumOff val="40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.</a:t>
            </a:r>
          </a:p>
          <a:p>
            <a:pPr marL="285750" indent="-285750">
              <a:buFont typeface="Arial" charset="0"/>
              <a:buChar char="•"/>
            </a:pPr>
            <a:endParaRPr lang="en-US" sz="800" b="1" u="sng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600" dirty="0">
                <a:latin typeface="Helvetica Neue Medium" charset="0"/>
                <a:ea typeface="Helvetica Neue Medium" charset="0"/>
                <a:cs typeface="Helvetica Neue Medium" charset="0"/>
              </a:rPr>
              <a:t>May be dealing with: </a:t>
            </a:r>
            <a:r>
              <a:rPr lang="en-US" sz="1600" dirty="0">
                <a:solidFill>
                  <a:schemeClr val="accent6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daily operations or commerce involving prosperous relationships with foreign partner(s) </a:t>
            </a:r>
            <a:r>
              <a:rPr lang="en-US" sz="1600" dirty="0">
                <a:solidFill>
                  <a:schemeClr val="accent2">
                    <a:lumMod val="60000"/>
                    <a:lumOff val="40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– </a:t>
            </a:r>
            <a:r>
              <a:rPr lang="en-US" sz="1600" u="sng" dirty="0">
                <a:solidFill>
                  <a:schemeClr val="accent2">
                    <a:lumMod val="60000"/>
                    <a:lumOff val="40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the union </a:t>
            </a:r>
            <a:r>
              <a:rPr lang="en-US" sz="1600" dirty="0">
                <a:solidFill>
                  <a:schemeClr val="accent2">
                    <a:lumMod val="60000"/>
                    <a:lumOff val="40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of your vision vs your partner’s vision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44D5A0-35EA-D741-9C4D-8D81F9F7CC94}"/>
              </a:ext>
            </a:extLst>
          </p:cNvPr>
          <p:cNvSpPr/>
          <p:nvPr/>
        </p:nvSpPr>
        <p:spPr>
          <a:xfrm>
            <a:off x="6147522" y="1326719"/>
            <a:ext cx="609688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Action.</a:t>
            </a:r>
          </a:p>
          <a:p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To a situation that started on </a:t>
            </a:r>
            <a:br>
              <a:rPr lang="en-US" dirty="0">
                <a:latin typeface="Helvetica Neue" charset="0"/>
                <a:ea typeface="Helvetica Neue" charset="0"/>
                <a:cs typeface="Helvetica Neue" charset="0"/>
              </a:rPr>
            </a:br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March 6th, 2019 – </a:t>
            </a:r>
            <a:r>
              <a:rPr lang="en-US" dirty="0">
                <a:solidFill>
                  <a:srgbClr val="FFC000"/>
                </a:solidFill>
                <a:latin typeface="Helvetica Neue" charset="0"/>
                <a:ea typeface="Helvetica Neue" charset="0"/>
                <a:cs typeface="Helvetica Neue" charset="0"/>
              </a:rPr>
              <a:t>New Moon- (25° Pisces) </a:t>
            </a:r>
          </a:p>
          <a:p>
            <a:endParaRPr lang="en-US" sz="1200" dirty="0">
              <a:solidFill>
                <a:schemeClr val="accent2">
                  <a:lumMod val="60000"/>
                  <a:lumOff val="40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r>
              <a:rPr lang="en-US" sz="2000" b="1" dirty="0">
                <a:solidFill>
                  <a:srgbClr val="BF7A27"/>
                </a:solidFill>
                <a:latin typeface="Helvetica Neue" charset="0"/>
                <a:ea typeface="Helvetica Neue" charset="0"/>
                <a:cs typeface="Helvetica Neue" charset="0"/>
              </a:rPr>
              <a:t>Empowerment – to work through a challenge or crisis by </a:t>
            </a:r>
            <a:r>
              <a:rPr 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adapting to social and intellectual learning. </a:t>
            </a:r>
            <a:r>
              <a:rPr lang="en-US" sz="2000" dirty="0">
                <a:latin typeface="Helvetica Neue" charset="0"/>
                <a:ea typeface="Helvetica Neue" charset="0"/>
                <a:cs typeface="Helvetica Neue" charset="0"/>
              </a:rPr>
              <a:t>Communicating and learning from others as you</a:t>
            </a:r>
            <a:r>
              <a:rPr lang="en-US" sz="2000" dirty="0">
                <a:solidFill>
                  <a:srgbClr val="BF7A27"/>
                </a:solidFill>
                <a:latin typeface="Helvetica Neue" charset="0"/>
                <a:ea typeface="Helvetica Neue" charset="0"/>
                <a:cs typeface="Helvetica Neue" charset="0"/>
              </a:rPr>
              <a:t> resolve the blocks in your way.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52CFB53-C260-4E43-AE0F-4E7F62A0F1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029" y="6899"/>
            <a:ext cx="2064970" cy="206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796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5930" y="1315961"/>
            <a:ext cx="6759414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Illumination.</a:t>
            </a:r>
          </a:p>
          <a:p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To a situation that started on </a:t>
            </a:r>
            <a:b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</a:br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March 6th, 2019 – </a:t>
            </a:r>
            <a:r>
              <a:rPr lang="en-US" dirty="0">
                <a:solidFill>
                  <a:srgbClr val="FFC000"/>
                </a:solidFill>
                <a:latin typeface="Helvetica Neue" charset="0"/>
                <a:ea typeface="Helvetica Neue" charset="0"/>
                <a:cs typeface="Helvetica Neue" charset="0"/>
              </a:rPr>
              <a:t>New Moon- (25° Pisces) </a:t>
            </a:r>
          </a:p>
          <a:p>
            <a:endParaRPr lang="en-US" sz="1100" dirty="0">
              <a:solidFill>
                <a:schemeClr val="accent2">
                  <a:lumMod val="60000"/>
                  <a:lumOff val="40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r>
              <a:rPr lang="en-US" sz="1900" dirty="0">
                <a:solidFill>
                  <a:srgbClr val="BF7A27"/>
                </a:solidFill>
                <a:latin typeface="Helvetica Neue" charset="0"/>
                <a:ea typeface="Helvetica Neue" charset="0"/>
                <a:cs typeface="Helvetica Neue" charset="0"/>
              </a:rPr>
              <a:t>Ideal </a:t>
            </a:r>
            <a:r>
              <a:rPr lang="en-US" sz="1900" u="sng" dirty="0">
                <a:solidFill>
                  <a:srgbClr val="BF7A27"/>
                </a:solidFill>
                <a:latin typeface="Helvetica Neue" charset="0"/>
                <a:ea typeface="Helvetica Neue" charset="0"/>
                <a:cs typeface="Helvetica Neue" charset="0"/>
              </a:rPr>
              <a:t>fulfillment</a:t>
            </a:r>
            <a:r>
              <a:rPr lang="en-US" sz="1900" dirty="0">
                <a:solidFill>
                  <a:srgbClr val="BF7A27"/>
                </a:solidFill>
                <a:latin typeface="Helvetica Neue" charset="0"/>
                <a:ea typeface="Helvetica Neue" charset="0"/>
                <a:cs typeface="Helvetica Neue" charset="0"/>
              </a:rPr>
              <a:t> or </a:t>
            </a:r>
            <a:r>
              <a:rPr lang="en-US" sz="1900" u="sng" dirty="0">
                <a:solidFill>
                  <a:srgbClr val="BF7A27"/>
                </a:solidFill>
                <a:latin typeface="Helvetica Neue" charset="0"/>
                <a:ea typeface="Helvetica Neue" charset="0"/>
                <a:cs typeface="Helvetica Neue" charset="0"/>
              </a:rPr>
              <a:t>opposition</a:t>
            </a:r>
            <a:r>
              <a:rPr lang="en-US" sz="1900" dirty="0">
                <a:solidFill>
                  <a:srgbClr val="BF7A27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1900" dirty="0">
                <a:solidFill>
                  <a:schemeClr val="accent2">
                    <a:lumMod val="60000"/>
                    <a:lumOff val="4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(involving social or intellectual relationships)</a:t>
            </a:r>
            <a:r>
              <a:rPr lang="en-US" sz="1900" dirty="0">
                <a:solidFill>
                  <a:srgbClr val="BF7A27"/>
                </a:solidFill>
                <a:latin typeface="Helvetica Neue" charset="0"/>
                <a:ea typeface="Helvetica Neue" charset="0"/>
                <a:cs typeface="Helvetica Neue" charset="0"/>
              </a:rPr>
              <a:t>, by offering </a:t>
            </a:r>
            <a:r>
              <a:rPr lang="en-US" sz="1900" u="sng" dirty="0">
                <a:solidFill>
                  <a:srgbClr val="BF7A27"/>
                </a:solidFill>
                <a:latin typeface="Helvetica Neue" charset="0"/>
                <a:ea typeface="Helvetica Neue" charset="0"/>
                <a:cs typeface="Helvetica Neue" charset="0"/>
              </a:rPr>
              <a:t>committed partnership</a:t>
            </a:r>
            <a:r>
              <a:rPr lang="en-US" sz="1900" dirty="0">
                <a:solidFill>
                  <a:srgbClr val="BF7A27"/>
                </a:solidFill>
                <a:latin typeface="Helvetica Neue" charset="0"/>
                <a:ea typeface="Helvetica Neue" charset="0"/>
                <a:cs typeface="Helvetica Neue" charset="0"/>
              </a:rPr>
              <a:t> toward a </a:t>
            </a:r>
            <a:r>
              <a:rPr lang="en-US" sz="1900" dirty="0">
                <a:solidFill>
                  <a:schemeClr val="accent2">
                    <a:lumMod val="60000"/>
                    <a:lumOff val="4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‘</a:t>
            </a:r>
            <a:r>
              <a:rPr lang="en-US" sz="19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mission with goals of self-expression’</a:t>
            </a:r>
            <a:r>
              <a:rPr lang="en-US" sz="1900" dirty="0">
                <a:solidFill>
                  <a:schemeClr val="accent2">
                    <a:lumMod val="60000"/>
                    <a:lumOff val="4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, </a:t>
            </a:r>
            <a:r>
              <a:rPr lang="en-US" sz="1900" dirty="0">
                <a:solidFill>
                  <a:srgbClr val="BF7A27"/>
                </a:solidFill>
                <a:latin typeface="Helvetica Neue" charset="0"/>
                <a:ea typeface="Helvetica Neue" charset="0"/>
                <a:cs typeface="Helvetica Neue" charset="0"/>
              </a:rPr>
              <a:t>vs cooperation with </a:t>
            </a:r>
            <a:r>
              <a:rPr lang="en-US" sz="19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‘goals of loyalty to the group’</a:t>
            </a:r>
            <a:r>
              <a:rPr lang="en-US" sz="1900" dirty="0">
                <a:solidFill>
                  <a:schemeClr val="accent2">
                    <a:lumMod val="60000"/>
                    <a:lumOff val="4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1900" dirty="0">
                <a:solidFill>
                  <a:srgbClr val="BF7A27"/>
                </a:solidFill>
                <a:latin typeface="Helvetica Neue" charset="0"/>
                <a:ea typeface="Helvetica Neue" charset="0"/>
                <a:cs typeface="Helvetica Neue" charset="0"/>
              </a:rPr>
              <a:t>based on the direction current life structures are headed in.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582" y="1249676"/>
            <a:ext cx="12434105" cy="680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897"/>
            <a:ext cx="1220525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Helvetica Neue Medium"/>
                <a:cs typeface="Helvetica Neue Medium"/>
              </a:rPr>
              <a:t>Full Moon </a:t>
            </a:r>
            <a:r>
              <a:rPr lang="en-US" sz="4800" dirty="0">
                <a:latin typeface="Helvetica Neue Thin"/>
                <a:cs typeface="Helvetica Neue Thin"/>
              </a:rPr>
              <a:t>in Libra</a:t>
            </a:r>
          </a:p>
          <a:p>
            <a:pPr algn="ctr"/>
            <a:r>
              <a:rPr lang="en-US" sz="2000" b="1" dirty="0">
                <a:latin typeface="Helvetica Neue" charset="0"/>
                <a:ea typeface="Helvetica Neue" charset="0"/>
                <a:cs typeface="Helvetica Neue" charset="0"/>
              </a:rPr>
              <a:t>March 20</a:t>
            </a:r>
            <a:r>
              <a:rPr lang="en-US" sz="2000" dirty="0">
                <a:latin typeface="Helvetica Neue" charset="0"/>
                <a:ea typeface="Helvetica Neue" charset="0"/>
                <a:cs typeface="Helvetica Neue" charset="0"/>
              </a:rPr>
              <a:t>, 2019 – </a:t>
            </a:r>
            <a:r>
              <a:rPr lang="en-US" sz="2000" b="1" dirty="0">
                <a:solidFill>
                  <a:srgbClr val="FFC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0° Libra </a:t>
            </a:r>
            <a:r>
              <a:rPr lang="en-US" sz="1600" dirty="0">
                <a:solidFill>
                  <a:srgbClr val="FFC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(9:43 pm) – oppose SU 0° Aries – </a:t>
            </a:r>
            <a:r>
              <a:rPr lang="en-US" sz="1600" dirty="0">
                <a:solidFill>
                  <a:schemeClr val="accent6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Vernal Equinox</a:t>
            </a:r>
          </a:p>
        </p:txBody>
      </p:sp>
      <p:sp>
        <p:nvSpPr>
          <p:cNvPr id="9" name="Rectangle 8"/>
          <p:cNvSpPr/>
          <p:nvPr/>
        </p:nvSpPr>
        <p:spPr>
          <a:xfrm>
            <a:off x="9266652" y="4236399"/>
            <a:ext cx="28286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Opposition</a:t>
            </a:r>
          </a:p>
          <a:p>
            <a:endParaRPr lang="en-US" sz="800" dirty="0">
              <a:solidFill>
                <a:schemeClr val="accent2">
                  <a:lumMod val="60000"/>
                  <a:lumOff val="40000"/>
                </a:schemeClr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500" b="1" dirty="0">
                <a:latin typeface="Helvetica Neue Medium" charset="0"/>
                <a:ea typeface="Helvetica Neue Medium" charset="0"/>
                <a:cs typeface="Helvetica Neue Medium" charset="0"/>
              </a:rPr>
              <a:t>Indecision</a:t>
            </a:r>
            <a:r>
              <a:rPr lang="en-US" sz="1500" dirty="0">
                <a:latin typeface="Helvetica Neue Medium" charset="0"/>
                <a:ea typeface="Helvetica Neue Medium" charset="0"/>
                <a:cs typeface="Helvetica Neue Medium" charset="0"/>
              </a:rPr>
              <a:t> from others in giving commitment to you.</a:t>
            </a:r>
          </a:p>
          <a:p>
            <a:pPr marL="285750" indent="-285750">
              <a:buFont typeface="Arial" charset="0"/>
              <a:buChar char="•"/>
            </a:pPr>
            <a:endParaRPr lang="en-US" sz="600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500" b="1" dirty="0">
                <a:solidFill>
                  <a:schemeClr val="accent6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Dependency, unable to trust self or others to act alone </a:t>
            </a:r>
            <a:r>
              <a:rPr lang="en-US" sz="1500" b="1" dirty="0">
                <a:latin typeface="Helvetica Neue Medium" charset="0"/>
                <a:ea typeface="Helvetica Neue Medium" charset="0"/>
                <a:cs typeface="Helvetica Neue Medium" charset="0"/>
              </a:rPr>
              <a:t>- to hold up to an agreement of equality or performance </a:t>
            </a:r>
          </a:p>
          <a:p>
            <a:pPr marL="285750" indent="-285750">
              <a:buFont typeface="Arial" charset="0"/>
              <a:buChar char="•"/>
            </a:pPr>
            <a:endParaRPr lang="en-US" sz="800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500" b="1" dirty="0">
                <a:solidFill>
                  <a:schemeClr val="accent6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Superficial agreements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4393154"/>
            <a:ext cx="5876692" cy="11255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7930" y="4572001"/>
            <a:ext cx="5538762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C000"/>
                </a:solidFill>
                <a:latin typeface="Helvetica Neue" charset="0"/>
                <a:ea typeface="Helvetica Neue" charset="0"/>
                <a:cs typeface="Helvetica Neue" charset="0"/>
              </a:rPr>
              <a:t>(US 5th House – oppose 11</a:t>
            </a:r>
            <a:r>
              <a:rPr lang="en-US" sz="1600" baseline="30000" dirty="0">
                <a:solidFill>
                  <a:srgbClr val="FFC000"/>
                </a:solidFill>
                <a:latin typeface="Helvetica Neue" charset="0"/>
                <a:ea typeface="Helvetica Neue" charset="0"/>
                <a:cs typeface="Helvetica Neue" charset="0"/>
              </a:rPr>
              <a:t>th</a:t>
            </a:r>
            <a:r>
              <a:rPr lang="en-US" sz="1600" dirty="0">
                <a:solidFill>
                  <a:srgbClr val="FFC000"/>
                </a:solidFill>
                <a:latin typeface="Helvetica Neue" charset="0"/>
                <a:ea typeface="Helvetica Neue" charset="0"/>
                <a:cs typeface="Helvetica Neue" charset="0"/>
              </a:rPr>
              <a:t> House – both intercepted )</a:t>
            </a:r>
          </a:p>
          <a:p>
            <a:endParaRPr lang="en-US" sz="1200" dirty="0">
              <a:solidFill>
                <a:srgbClr val="FFC000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r>
              <a:rPr lang="en-US" sz="1700" dirty="0">
                <a:latin typeface="Helvetica Neue" charset="0"/>
                <a:ea typeface="Helvetica Neue" charset="0"/>
                <a:cs typeface="Helvetica Neue" charset="0"/>
              </a:rPr>
              <a:t>As the moon increases in light, </a:t>
            </a:r>
            <a:br>
              <a:rPr lang="en-US" sz="1700" dirty="0">
                <a:latin typeface="Helvetica Neue" charset="0"/>
                <a:ea typeface="Helvetica Neue" charset="0"/>
                <a:cs typeface="Helvetica Neue" charset="0"/>
              </a:rPr>
            </a:br>
            <a:r>
              <a:rPr lang="en-US" sz="17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an understanding culminates at the Full Moon.</a:t>
            </a:r>
          </a:p>
          <a:p>
            <a:endParaRPr lang="en-US" sz="1400" b="1" dirty="0">
              <a:solidFill>
                <a:schemeClr val="accent2">
                  <a:lumMod val="60000"/>
                  <a:lumOff val="40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r>
              <a:rPr lang="en-US" sz="17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Full conscious awareness comes to light.</a:t>
            </a:r>
            <a:br>
              <a:rPr lang="en-US" sz="1700" b="1" dirty="0">
                <a:solidFill>
                  <a:schemeClr val="accent6"/>
                </a:solidFill>
                <a:latin typeface="Helvetica Neue" charset="0"/>
                <a:ea typeface="Helvetica Neue" charset="0"/>
                <a:cs typeface="Helvetica Neue" charset="0"/>
              </a:rPr>
            </a:br>
            <a:r>
              <a:rPr lang="en-US" sz="1700" dirty="0" err="1">
                <a:latin typeface="Helvetica Neue" charset="0"/>
                <a:ea typeface="Helvetica Neue" charset="0"/>
                <a:cs typeface="Helvetica Neue" charset="0"/>
              </a:rPr>
              <a:t>ie</a:t>
            </a:r>
            <a:r>
              <a:rPr lang="en-US" sz="1700" dirty="0">
                <a:latin typeface="Helvetica Neue" charset="0"/>
                <a:ea typeface="Helvetica Neue" charset="0"/>
                <a:cs typeface="Helvetica Neue" charset="0"/>
              </a:rPr>
              <a:t>:</a:t>
            </a:r>
            <a:r>
              <a:rPr lang="en-US" sz="17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1700" dirty="0">
                <a:latin typeface="Helvetica Neue" charset="0"/>
                <a:ea typeface="Helvetica Neue" charset="0"/>
                <a:cs typeface="Helvetica Neue" charset="0"/>
              </a:rPr>
              <a:t>the</a:t>
            </a:r>
            <a:r>
              <a:rPr lang="en-US" sz="17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1700" dirty="0">
                <a:latin typeface="Helvetica Neue" charset="0"/>
                <a:ea typeface="Helvetica Neue" charset="0"/>
                <a:cs typeface="Helvetica Neue" charset="0"/>
              </a:rPr>
              <a:t>enlightenment of a ‘previous unconscious’ situation (possibly through an opposition). </a:t>
            </a:r>
          </a:p>
          <a:p>
            <a:endParaRPr lang="en-US" sz="14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54" y="1366670"/>
            <a:ext cx="4572000" cy="3048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456" y="6897"/>
            <a:ext cx="2059796" cy="205979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701548" y="4250871"/>
            <a:ext cx="3565104" cy="246221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Fulfillment</a:t>
            </a:r>
          </a:p>
          <a:p>
            <a:pPr marL="285750" indent="-285750">
              <a:buFont typeface="Arial" charset="0"/>
              <a:buChar char="•"/>
            </a:pPr>
            <a:endParaRPr lang="en-US" sz="800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500" dirty="0">
                <a:solidFill>
                  <a:schemeClr val="accent6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Initiating diplomatic relations with loved ones, children </a:t>
            </a:r>
            <a:r>
              <a:rPr lang="en-US" sz="1500" dirty="0">
                <a:latin typeface="Helvetica Neue Medium" charset="0"/>
                <a:ea typeface="Helvetica Neue Medium" charset="0"/>
                <a:cs typeface="Helvetica Neue Medium" charset="0"/>
              </a:rPr>
              <a:t>vs team and colleagues, due to unpredictable finances, travel, education, goals. </a:t>
            </a:r>
          </a:p>
          <a:p>
            <a:pPr marL="285750" indent="-285750">
              <a:buFont typeface="Arial" charset="0"/>
              <a:buChar char="•"/>
            </a:pPr>
            <a:endParaRPr lang="en-US" sz="800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500" dirty="0">
                <a:solidFill>
                  <a:schemeClr val="accent6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Both - yielding to the possibility of ‘charitable’ growth, </a:t>
            </a:r>
            <a:r>
              <a:rPr lang="en-US" sz="1500" dirty="0">
                <a:latin typeface="Helvetica Neue Medium" charset="0"/>
                <a:ea typeface="Helvetica Neue Medium" charset="0"/>
                <a:cs typeface="Helvetica Neue Medium" charset="0"/>
              </a:rPr>
              <a:t>letting go of indulgences, inconsistent desires, exciting expansion of expertise.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7" y="-140679"/>
            <a:ext cx="1985006" cy="153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1091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0C3644-2D50-7D49-92D2-D51E3951D9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582" y="1249676"/>
            <a:ext cx="12434105" cy="680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FDBDE9E-F786-344E-A014-7F48958541FA}"/>
              </a:ext>
            </a:extLst>
          </p:cNvPr>
          <p:cNvSpPr txBox="1"/>
          <p:nvPr/>
        </p:nvSpPr>
        <p:spPr>
          <a:xfrm>
            <a:off x="0" y="49929"/>
            <a:ext cx="122052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Helvetica Neue Medium"/>
                <a:cs typeface="Helvetica Neue Medium"/>
              </a:rPr>
              <a:t>Last Quarter Moon </a:t>
            </a:r>
            <a:r>
              <a:rPr lang="en-US" sz="4400" dirty="0">
                <a:latin typeface="Helvetica Neue Thin"/>
                <a:cs typeface="Helvetica Neue Thin"/>
              </a:rPr>
              <a:t>- Capricorn </a:t>
            </a:r>
            <a:endParaRPr lang="en-US" sz="4400" b="1" dirty="0">
              <a:latin typeface="Helvetica Neue Thin"/>
              <a:cs typeface="Helvetica Neue Thin"/>
            </a:endParaRPr>
          </a:p>
          <a:p>
            <a:pPr algn="ctr"/>
            <a:r>
              <a:rPr lang="en-US" sz="2000" b="1" dirty="0">
                <a:latin typeface="Helvetica Neue" charset="0"/>
                <a:ea typeface="Helvetica Neue" charset="0"/>
                <a:cs typeface="Helvetica Neue" charset="0"/>
              </a:rPr>
              <a:t>March 28</a:t>
            </a:r>
            <a:r>
              <a:rPr lang="en-US" sz="2000" dirty="0">
                <a:latin typeface="Helvetica Neue" charset="0"/>
                <a:ea typeface="Helvetica Neue" charset="0"/>
                <a:cs typeface="Helvetica Neue" charset="0"/>
              </a:rPr>
              <a:t>, 2019 – </a:t>
            </a:r>
            <a:r>
              <a:rPr lang="en-US" sz="2000" b="1" dirty="0">
                <a:solidFill>
                  <a:srgbClr val="FFC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7° Capricorn </a:t>
            </a:r>
            <a:r>
              <a:rPr lang="en-US" sz="2000" dirty="0">
                <a:solidFill>
                  <a:srgbClr val="FFC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(0:10 am) </a:t>
            </a:r>
            <a:r>
              <a:rPr lang="en-US" sz="1600" dirty="0">
                <a:solidFill>
                  <a:srgbClr val="FFC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– square SU 7° Aries</a:t>
            </a:r>
            <a:endParaRPr lang="en-US" sz="1600" dirty="0">
              <a:solidFill>
                <a:schemeClr val="accent6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89501C-2601-A24E-9AA6-0A732620FCB2}"/>
              </a:ext>
            </a:extLst>
          </p:cNvPr>
          <p:cNvSpPr/>
          <p:nvPr/>
        </p:nvSpPr>
        <p:spPr>
          <a:xfrm>
            <a:off x="9775" y="4017028"/>
            <a:ext cx="608695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C000"/>
                </a:solidFill>
                <a:latin typeface="Helvetica Neue" charset="0"/>
                <a:ea typeface="Helvetica Neue" charset="0"/>
                <a:cs typeface="Helvetica Neue" charset="0"/>
              </a:rPr>
              <a:t>(USA - 7</a:t>
            </a:r>
            <a:r>
              <a:rPr lang="en-US" sz="1600" baseline="30000" dirty="0">
                <a:solidFill>
                  <a:srgbClr val="FFC000"/>
                </a:solidFill>
                <a:latin typeface="Helvetica Neue" charset="0"/>
                <a:ea typeface="Helvetica Neue" charset="0"/>
                <a:cs typeface="Helvetica Neue" charset="0"/>
              </a:rPr>
              <a:t>h</a:t>
            </a:r>
            <a:r>
              <a:rPr lang="en-US" sz="1600" dirty="0">
                <a:solidFill>
                  <a:srgbClr val="FFC000"/>
                </a:solidFill>
                <a:latin typeface="Helvetica Neue" charset="0"/>
                <a:ea typeface="Helvetica Neue" charset="0"/>
                <a:cs typeface="Helvetica Neue" charset="0"/>
              </a:rPr>
              <a:t> House)</a:t>
            </a:r>
          </a:p>
          <a:p>
            <a:r>
              <a:rPr lang="en-US" sz="1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A need to resolve or release blocks in the relationship,</a:t>
            </a:r>
          </a:p>
          <a:p>
            <a:r>
              <a:rPr lang="en-US" sz="1600" dirty="0">
                <a:latin typeface="Helvetica Neue" charset="0"/>
                <a:ea typeface="Helvetica Neue" charset="0"/>
                <a:cs typeface="Helvetica Neue" charset="0"/>
              </a:rPr>
              <a:t>leads to development of </a:t>
            </a:r>
            <a:r>
              <a:rPr lang="en-US" sz="1600" b="1" dirty="0">
                <a:latin typeface="Helvetica Neue" charset="0"/>
                <a:ea typeface="Helvetica Neue" charset="0"/>
                <a:cs typeface="Helvetica Neue" charset="0"/>
              </a:rPr>
              <a:t>maturity</a:t>
            </a:r>
            <a:r>
              <a:rPr lang="en-US" sz="1600" dirty="0">
                <a:latin typeface="Helvetica Neue" charset="0"/>
                <a:ea typeface="Helvetica Neue" charset="0"/>
                <a:cs typeface="Helvetica Neue" charset="0"/>
              </a:rPr>
              <a:t> in </a:t>
            </a:r>
            <a:r>
              <a:rPr lang="en-US" sz="1600" b="1" dirty="0">
                <a:latin typeface="Helvetica Neue" charset="0"/>
                <a:ea typeface="Helvetica Neue" charset="0"/>
                <a:cs typeface="Helvetica Neue" charset="0"/>
              </a:rPr>
              <a:t>personal character</a:t>
            </a:r>
            <a:r>
              <a:rPr lang="en-US" sz="1600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  <a:br>
              <a:rPr lang="en-US" sz="1600" dirty="0">
                <a:latin typeface="Helvetica Neue" charset="0"/>
                <a:ea typeface="Helvetica Neue" charset="0"/>
                <a:cs typeface="Helvetica Neue" charset="0"/>
              </a:rPr>
            </a:br>
            <a:r>
              <a:rPr lang="en-US" sz="1600" dirty="0">
                <a:solidFill>
                  <a:schemeClr val="accent6"/>
                </a:solidFill>
                <a:latin typeface="Helvetica Neue" charset="0"/>
                <a:ea typeface="Helvetica Neue" charset="0"/>
                <a:cs typeface="Helvetica Neue" charset="0"/>
              </a:rPr>
              <a:t>upholding </a:t>
            </a:r>
            <a:r>
              <a:rPr lang="en-US" sz="1600" u="sng" dirty="0">
                <a:solidFill>
                  <a:schemeClr val="accent6"/>
                </a:solidFill>
                <a:latin typeface="Helvetica Neue" charset="0"/>
                <a:ea typeface="Helvetica Neue" charset="0"/>
                <a:cs typeface="Helvetica Neue" charset="0"/>
              </a:rPr>
              <a:t>contracts or agreements in one-to one relations</a:t>
            </a:r>
            <a:r>
              <a:rPr lang="en-US" sz="1600" dirty="0">
                <a:solidFill>
                  <a:schemeClr val="accent6"/>
                </a:solidFill>
                <a:latin typeface="Helvetica Neue" charset="0"/>
                <a:ea typeface="Helvetica Neue" charset="0"/>
                <a:cs typeface="Helvetica Neue" charset="0"/>
              </a:rPr>
              <a:t>:</a:t>
            </a:r>
          </a:p>
          <a:p>
            <a:endParaRPr lang="en-US" sz="800" dirty="0">
              <a:latin typeface="Helvetica Neue" charset="0"/>
              <a:ea typeface="Helvetica Neue" charset="0"/>
              <a:cs typeface="Helvetica Neue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600" dirty="0">
                <a:latin typeface="Helvetica Neue" charset="0"/>
                <a:ea typeface="Helvetica Neue" charset="0"/>
                <a:cs typeface="Helvetica Neue" charset="0"/>
              </a:rPr>
              <a:t>Cultivating reformed resources between ‘partner’ and ‘group’ to equally ‘respect and match’ YOUR contributed efforts to build joint ‘dream’ of union. </a:t>
            </a:r>
            <a:r>
              <a:rPr lang="en-US" sz="1600" dirty="0">
                <a:solidFill>
                  <a:schemeClr val="accent6"/>
                </a:solidFill>
                <a:latin typeface="Helvetica Neue" charset="0"/>
                <a:ea typeface="Helvetica Neue" charset="0"/>
                <a:cs typeface="Helvetica Neue" charset="0"/>
              </a:rPr>
              <a:t>Take</a:t>
            </a:r>
            <a:r>
              <a:rPr lang="en-US" sz="1600" b="1" dirty="0">
                <a:solidFill>
                  <a:schemeClr val="accent6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1600" dirty="0">
                <a:solidFill>
                  <a:schemeClr val="accent6"/>
                </a:solidFill>
                <a:latin typeface="Helvetica Neue" charset="0"/>
                <a:ea typeface="Helvetica Neue" charset="0"/>
                <a:cs typeface="Helvetica Neue" charset="0"/>
              </a:rPr>
              <a:t>progressive action, supporting YOUR values + group goals, speculations.</a:t>
            </a:r>
          </a:p>
          <a:p>
            <a:pPr marL="285750" indent="-285750">
              <a:buFont typeface="Arial" charset="0"/>
              <a:buChar char="•"/>
            </a:pPr>
            <a:endParaRPr lang="en-US" sz="800" dirty="0">
              <a:latin typeface="Helvetica Neue" charset="0"/>
              <a:ea typeface="Helvetica Neue" charset="0"/>
              <a:cs typeface="Helvetica Neue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600" dirty="0">
                <a:solidFill>
                  <a:srgbClr val="FFC000"/>
                </a:solidFill>
                <a:latin typeface="Helvetica Neue" charset="0"/>
                <a:ea typeface="Helvetica Neue" charset="0"/>
                <a:cs typeface="Helvetica Neue" charset="0"/>
              </a:rPr>
              <a:t>Cooperate and </a:t>
            </a:r>
            <a:r>
              <a:rPr lang="en-US" sz="1600" b="1" u="sng" dirty="0">
                <a:solidFill>
                  <a:srgbClr val="FFC000"/>
                </a:solidFill>
                <a:latin typeface="Helvetica Neue" charset="0"/>
                <a:ea typeface="Helvetica Neue" charset="0"/>
                <a:cs typeface="Helvetica Neue" charset="0"/>
              </a:rPr>
              <a:t>create structured balance of accountability </a:t>
            </a:r>
            <a:r>
              <a:rPr lang="en-US" sz="1600" dirty="0">
                <a:solidFill>
                  <a:srgbClr val="FFC000"/>
                </a:solidFill>
                <a:latin typeface="Helvetica Neue" charset="0"/>
                <a:ea typeface="Helvetica Neue" charset="0"/>
                <a:cs typeface="Helvetica Neue" charset="0"/>
              </a:rPr>
              <a:t>or let go of </a:t>
            </a:r>
            <a:r>
              <a:rPr lang="en-US" sz="1600" b="1" dirty="0">
                <a:solidFill>
                  <a:srgbClr val="FFC000"/>
                </a:solidFill>
                <a:latin typeface="Helvetica Neue" charset="0"/>
                <a:ea typeface="Helvetica Neue" charset="0"/>
                <a:cs typeface="Helvetica Neue" charset="0"/>
              </a:rPr>
              <a:t>‘</a:t>
            </a:r>
            <a:r>
              <a:rPr lang="en-US" sz="1600" b="1" u="sng" dirty="0">
                <a:solidFill>
                  <a:srgbClr val="FFC000"/>
                </a:solidFill>
                <a:latin typeface="Helvetica Neue" charset="0"/>
                <a:ea typeface="Helvetica Neue" charset="0"/>
                <a:cs typeface="Helvetica Neue" charset="0"/>
              </a:rPr>
              <a:t>loyalty of team performance</a:t>
            </a:r>
            <a:r>
              <a:rPr lang="en-US" sz="1600" b="1" dirty="0">
                <a:solidFill>
                  <a:srgbClr val="FFC000"/>
                </a:solidFill>
                <a:latin typeface="Helvetica Neue" charset="0"/>
                <a:ea typeface="Helvetica Neue" charset="0"/>
                <a:cs typeface="Helvetica Neue" charset="0"/>
              </a:rPr>
              <a:t>’ </a:t>
            </a:r>
            <a:r>
              <a:rPr lang="en-US" sz="1600" dirty="0">
                <a:solidFill>
                  <a:srgbClr val="FFC000"/>
                </a:solidFill>
                <a:latin typeface="Helvetica Neue" charset="0"/>
                <a:ea typeface="Helvetica Neue" charset="0"/>
                <a:cs typeface="Helvetica Neue" charset="0"/>
              </a:rPr>
              <a:t>to partner.</a:t>
            </a:r>
            <a:endParaRPr lang="en-US" sz="1600" dirty="0">
              <a:latin typeface="Helvetica Neue" charset="0"/>
              <a:ea typeface="Helvetica Neue" charset="0"/>
              <a:cs typeface="Helvetica Neue" charset="0"/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endParaRPr lang="en-US" sz="16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B77D08-31F1-6C40-ACE0-316D1DB650DB}"/>
              </a:ext>
            </a:extLst>
          </p:cNvPr>
          <p:cNvSpPr/>
          <p:nvPr/>
        </p:nvSpPr>
        <p:spPr>
          <a:xfrm>
            <a:off x="9500259" y="4821686"/>
            <a:ext cx="2691739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Challenging Behaviors:</a:t>
            </a:r>
            <a:b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</a:br>
            <a:endParaRPr lang="en-US" sz="800" dirty="0">
              <a:solidFill>
                <a:schemeClr val="accent2">
                  <a:lumMod val="60000"/>
                  <a:lumOff val="40000"/>
                </a:schemeClr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600" dirty="0">
                <a:latin typeface="Helvetica Neue Light" charset="0"/>
                <a:ea typeface="Helvetica Neue Light" charset="0"/>
                <a:cs typeface="Helvetica Neue Light" charset="0"/>
              </a:rPr>
              <a:t>Obsessed with order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>
                <a:latin typeface="Helvetica Neue Light" charset="0"/>
                <a:ea typeface="Helvetica Neue Light" charset="0"/>
                <a:cs typeface="Helvetica Neue Light" charset="0"/>
              </a:rPr>
              <a:t>Over-ambitious or</a:t>
            </a:r>
            <a:br>
              <a:rPr lang="en-US" sz="1600" dirty="0">
                <a:latin typeface="Helvetica Neue Light" charset="0"/>
                <a:ea typeface="Helvetica Neue Light" charset="0"/>
                <a:cs typeface="Helvetica Neue Light" charset="0"/>
              </a:rPr>
            </a:br>
            <a:r>
              <a:rPr lang="en-US" sz="1600" dirty="0">
                <a:latin typeface="Helvetica Neue Light" charset="0"/>
                <a:ea typeface="Helvetica Neue Light" charset="0"/>
                <a:cs typeface="Helvetica Neue Light" charset="0"/>
              </a:rPr>
              <a:t>Over-cautious.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>
                <a:latin typeface="Helvetica Neue Light" charset="0"/>
                <a:ea typeface="Helvetica Neue Light" charset="0"/>
                <a:cs typeface="Helvetica Neue Light" charset="0"/>
              </a:rPr>
              <a:t>Controlling conservatism.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>
                <a:latin typeface="Helvetica Neue Light" charset="0"/>
                <a:ea typeface="Helvetica Neue Light" charset="0"/>
                <a:cs typeface="Helvetica Neue Light" charset="0"/>
              </a:rPr>
              <a:t>Manipulation.</a:t>
            </a:r>
          </a:p>
          <a:p>
            <a:pPr marL="285750" indent="-285750">
              <a:buFont typeface="Arial" charset="0"/>
              <a:buChar char="•"/>
            </a:pPr>
            <a:endParaRPr lang="en-US" sz="16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AB5DD7-65F9-2747-B14C-11ECEDDAB1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1" y="-128899"/>
            <a:ext cx="1985006" cy="15321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FBF0FC-2AF2-1943-A435-23B4FF16D1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35461" y="1403258"/>
            <a:ext cx="2359387" cy="277095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C9D86BD-59B2-2844-8B44-5F9417A7A4B4}"/>
              </a:ext>
            </a:extLst>
          </p:cNvPr>
          <p:cNvSpPr/>
          <p:nvPr/>
        </p:nvSpPr>
        <p:spPr>
          <a:xfrm>
            <a:off x="6103994" y="4804659"/>
            <a:ext cx="3396265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Fulfillment</a:t>
            </a:r>
          </a:p>
          <a:p>
            <a:endParaRPr lang="en-US" sz="800" dirty="0">
              <a:solidFill>
                <a:schemeClr val="accent2">
                  <a:lumMod val="60000"/>
                  <a:lumOff val="40000"/>
                </a:schemeClr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600" dirty="0">
                <a:latin typeface="Helvetica Neue Medium" charset="0"/>
                <a:ea typeface="Helvetica Neue Medium" charset="0"/>
                <a:cs typeface="Helvetica Neue Medium" charset="0"/>
              </a:rPr>
              <a:t>Security is found through </a:t>
            </a:r>
            <a:r>
              <a:rPr lang="en-US" sz="1600" u="sng" dirty="0">
                <a:solidFill>
                  <a:schemeClr val="accent6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realistic </a:t>
            </a:r>
            <a:r>
              <a:rPr lang="en-US" sz="1600" b="1" u="sng" dirty="0">
                <a:solidFill>
                  <a:schemeClr val="accent6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form and structure.</a:t>
            </a:r>
            <a:br>
              <a:rPr lang="en-US" sz="1600" b="1" u="sng" dirty="0">
                <a:solidFill>
                  <a:schemeClr val="accent6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</a:br>
            <a:endParaRPr lang="en-US" sz="800" b="1" u="sng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600" dirty="0">
                <a:solidFill>
                  <a:schemeClr val="accent6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Negotiate realistic terms. </a:t>
            </a:r>
            <a:br>
              <a:rPr lang="en-US" sz="1600" dirty="0">
                <a:solidFill>
                  <a:schemeClr val="accent6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600" dirty="0">
                <a:latin typeface="Helvetica Neue Light" charset="0"/>
                <a:ea typeface="Helvetica Neue Light" charset="0"/>
                <a:cs typeface="Helvetica Neue Light" charset="0"/>
              </a:rPr>
              <a:t>Or </a:t>
            </a:r>
            <a:r>
              <a:rPr lang="en-US" sz="1600" u="sng" dirty="0">
                <a:latin typeface="Helvetica Neue Light" charset="0"/>
                <a:ea typeface="Helvetica Neue Light" charset="0"/>
                <a:cs typeface="Helvetica Neue Light" charset="0"/>
              </a:rPr>
              <a:t>let go of </a:t>
            </a:r>
            <a:r>
              <a:rPr lang="en-US" sz="1600" b="1" u="sng" dirty="0">
                <a:latin typeface="Helvetica Neue Light" charset="0"/>
                <a:ea typeface="Helvetica Neue Light" charset="0"/>
                <a:cs typeface="Helvetica Neue Light" charset="0"/>
              </a:rPr>
              <a:t>restrictive controls</a:t>
            </a:r>
            <a:r>
              <a:rPr lang="en-US" sz="1600" dirty="0">
                <a:latin typeface="Helvetica Neue Light" charset="0"/>
                <a:ea typeface="Helvetica Neue Light" charset="0"/>
                <a:cs typeface="Helvetica Neue Light" charset="0"/>
              </a:rPr>
              <a:t> put upon YOU by intimate union with partner’s resources.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1F28F49-A388-0045-8CF2-534F68A5380B}"/>
              </a:ext>
            </a:extLst>
          </p:cNvPr>
          <p:cNvSpPr/>
          <p:nvPr/>
        </p:nvSpPr>
        <p:spPr>
          <a:xfrm>
            <a:off x="5537514" y="1326719"/>
            <a:ext cx="6768072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Reorientation.</a:t>
            </a:r>
          </a:p>
          <a:p>
            <a:r>
              <a:rPr lang="en-US" sz="1600" dirty="0">
                <a:latin typeface="Helvetica Neue" charset="0"/>
                <a:ea typeface="Helvetica Neue" charset="0"/>
                <a:cs typeface="Helvetica Neue" charset="0"/>
              </a:rPr>
              <a:t>To a situation that started on </a:t>
            </a:r>
            <a:br>
              <a:rPr lang="en-US" sz="1600" i="1" dirty="0">
                <a:latin typeface="Helvetica Neue" charset="0"/>
                <a:ea typeface="Helvetica Neue" charset="0"/>
                <a:cs typeface="Helvetica Neue" charset="0"/>
              </a:rPr>
            </a:br>
            <a:r>
              <a:rPr lang="en-US" sz="1600" dirty="0">
                <a:latin typeface="Helvetica Neue" charset="0"/>
                <a:ea typeface="Helvetica Neue" charset="0"/>
                <a:cs typeface="Helvetica Neue" charset="0"/>
              </a:rPr>
              <a:t>March 6th, 2019 – </a:t>
            </a:r>
            <a:r>
              <a:rPr lang="en-US" sz="1600" dirty="0">
                <a:solidFill>
                  <a:srgbClr val="FFC000"/>
                </a:solidFill>
                <a:latin typeface="Helvetica Neue" charset="0"/>
                <a:ea typeface="Helvetica Neue" charset="0"/>
                <a:cs typeface="Helvetica Neue" charset="0"/>
              </a:rPr>
              <a:t>New Moon- (25° Pisces) </a:t>
            </a:r>
          </a:p>
          <a:p>
            <a:endParaRPr lang="en-US" sz="1200" i="1" dirty="0">
              <a:solidFill>
                <a:schemeClr val="accent2">
                  <a:lumMod val="60000"/>
                  <a:lumOff val="40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r>
              <a:rPr lang="en-US" sz="1900" b="1" dirty="0">
                <a:solidFill>
                  <a:srgbClr val="FFC000"/>
                </a:solidFill>
                <a:latin typeface="Helvetica Neue" charset="0"/>
                <a:ea typeface="Helvetica Neue" charset="0"/>
                <a:cs typeface="Helvetica Neue" charset="0"/>
              </a:rPr>
              <a:t>Crisis in consciousness</a:t>
            </a:r>
            <a:r>
              <a:rPr lang="en-US" sz="1900" b="1" dirty="0">
                <a:latin typeface="Helvetica Neue" charset="0"/>
                <a:ea typeface="Helvetica Neue" charset="0"/>
                <a:cs typeface="Helvetica Neue" charset="0"/>
              </a:rPr>
              <a:t>, </a:t>
            </a:r>
            <a:r>
              <a:rPr lang="en-US" sz="1900" u="sng" dirty="0">
                <a:latin typeface="Helvetica Neue" charset="0"/>
                <a:ea typeface="Helvetica Neue" charset="0"/>
                <a:cs typeface="Helvetica Neue" charset="0"/>
              </a:rPr>
              <a:t>turning away</a:t>
            </a:r>
            <a:r>
              <a:rPr lang="en-US" sz="1900" dirty="0">
                <a:latin typeface="Helvetica Neue" charset="0"/>
                <a:ea typeface="Helvetica Neue" charset="0"/>
                <a:cs typeface="Helvetica Neue" charset="0"/>
              </a:rPr>
              <a:t> from ‘initiating material actions for ‘partner’ at the expense of YOUR needs. </a:t>
            </a:r>
            <a:r>
              <a:rPr lang="en-US" sz="1900" dirty="0">
                <a:solidFill>
                  <a:schemeClr val="accent6"/>
                </a:solidFill>
                <a:latin typeface="Helvetica Neue" charset="0"/>
                <a:ea typeface="Helvetica Neue" charset="0"/>
                <a:cs typeface="Helvetica Neue" charset="0"/>
              </a:rPr>
              <a:t>No longer put up with </a:t>
            </a:r>
            <a:r>
              <a:rPr lang="en-US" sz="1900" u="sng" dirty="0">
                <a:solidFill>
                  <a:schemeClr val="accent6"/>
                </a:solidFill>
                <a:latin typeface="Helvetica Neue" charset="0"/>
                <a:ea typeface="Helvetica Neue" charset="0"/>
                <a:cs typeface="Helvetica Neue" charset="0"/>
              </a:rPr>
              <a:t>‘limitations of partners’ responsibility’ </a:t>
            </a:r>
            <a:r>
              <a:rPr lang="en-US" sz="1900" dirty="0">
                <a:solidFill>
                  <a:schemeClr val="accent6"/>
                </a:solidFill>
                <a:latin typeface="Helvetica Neue" charset="0"/>
                <a:ea typeface="Helvetica Neue" charset="0"/>
                <a:cs typeface="Helvetica Neue" charset="0"/>
              </a:rPr>
              <a:t>in the relationship: </a:t>
            </a:r>
            <a:r>
              <a:rPr lang="en-US" sz="1900" dirty="0">
                <a:solidFill>
                  <a:schemeClr val="accent2">
                    <a:lumMod val="60000"/>
                    <a:lumOff val="40000"/>
                  </a:schemeClr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frugal resources and time management, requiring financial or ‘exclusivity’ restrictions on you. Unpredictable goals affecting group loyalty or inability to perform = limitations put on group’s hopes/social dreams.</a:t>
            </a:r>
            <a:endParaRPr lang="en-US" dirty="0">
              <a:solidFill>
                <a:srgbClr val="FFC000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0F21297-84A2-C444-94EF-192D1A2290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896" y="3984"/>
            <a:ext cx="2050103" cy="2050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6743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{32296E60-9BE8-A84F-9B40-075E2BF7BB69}tf10001119</Template>
  <TotalTime>152537</TotalTime>
  <Words>985</Words>
  <Application>Microsoft Macintosh PowerPoint</Application>
  <PresentationFormat>Widescreen</PresentationFormat>
  <Paragraphs>209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MS Mincho</vt:lpstr>
      <vt:lpstr>Arial</vt:lpstr>
      <vt:lpstr>Calibri</vt:lpstr>
      <vt:lpstr>Calibri Light</vt:lpstr>
      <vt:lpstr>Helvetica</vt:lpstr>
      <vt:lpstr>Helvetica Neue</vt:lpstr>
      <vt:lpstr>Helvetica Neue Light</vt:lpstr>
      <vt:lpstr>Helvetica Neue Medium</vt:lpstr>
      <vt:lpstr>Helvetica Neue Thin</vt:lpstr>
      <vt:lpstr>HelveticaNeue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</dc:creator>
  <cp:lastModifiedBy>Diane Trimbath</cp:lastModifiedBy>
  <cp:revision>2416</cp:revision>
  <cp:lastPrinted>2019-03-02T05:54:04Z</cp:lastPrinted>
  <dcterms:created xsi:type="dcterms:W3CDTF">2017-01-14T19:27:04Z</dcterms:created>
  <dcterms:modified xsi:type="dcterms:W3CDTF">2019-03-03T22:03:52Z</dcterms:modified>
</cp:coreProperties>
</file>