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561" r:id="rId2"/>
    <p:sldId id="586" r:id="rId3"/>
    <p:sldId id="593" r:id="rId4"/>
    <p:sldId id="568" r:id="rId5"/>
    <p:sldId id="596" r:id="rId6"/>
    <p:sldId id="597" r:id="rId7"/>
    <p:sldId id="598" r:id="rId8"/>
    <p:sldId id="600" r:id="rId9"/>
    <p:sldId id="601" r:id="rId10"/>
    <p:sldId id="602" r:id="rId11"/>
    <p:sldId id="607" r:id="rId12"/>
    <p:sldId id="609" r:id="rId13"/>
    <p:sldId id="610" r:id="rId14"/>
    <p:sldId id="608" r:id="rId15"/>
    <p:sldId id="626" r:id="rId16"/>
    <p:sldId id="617" r:id="rId17"/>
    <p:sldId id="580" r:id="rId18"/>
    <p:sldId id="621" r:id="rId19"/>
    <p:sldId id="581" r:id="rId20"/>
    <p:sldId id="619" r:id="rId21"/>
    <p:sldId id="624" r:id="rId22"/>
    <p:sldId id="627" r:id="rId23"/>
    <p:sldId id="622" r:id="rId24"/>
    <p:sldId id="618" r:id="rId25"/>
    <p:sldId id="625" r:id="rId26"/>
    <p:sldId id="40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7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09" autoAdjust="0"/>
    <p:restoredTop sz="88770"/>
  </p:normalViewPr>
  <p:slideViewPr>
    <p:cSldViewPr snapToGrid="0">
      <p:cViewPr varScale="1">
        <p:scale>
          <a:sx n="84" d="100"/>
          <a:sy n="84" d="100"/>
        </p:scale>
        <p:origin x="248" y="19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DE15F2-F8E9-46B4-8ACB-FED62F15AF0F}" type="datetimeFigureOut">
              <a:rPr lang="en-US" smtClean="0"/>
              <a:t>3/3/19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2583D-8DB7-425B-B696-A52612A445C0}" type="slidenum">
              <a:rPr lang="en-US" smtClean="0"/>
              <a:t>‹#›</a:t>
            </a:fld>
            <a:endParaRPr lang="en-US" dirty="0"/>
          </a:p>
        </p:txBody>
      </p:sp>
    </p:spTree>
    <p:extLst>
      <p:ext uri="{BB962C8B-B14F-4D97-AF65-F5344CB8AC3E}">
        <p14:creationId xmlns:p14="http://schemas.microsoft.com/office/powerpoint/2010/main" val="2508607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2583D-8DB7-425B-B696-A52612A445C0}" type="slidenum">
              <a:rPr lang="en-US" smtClean="0"/>
              <a:t>1</a:t>
            </a:fld>
            <a:endParaRPr lang="en-US" dirty="0"/>
          </a:p>
        </p:txBody>
      </p:sp>
    </p:spTree>
    <p:extLst>
      <p:ext uri="{BB962C8B-B14F-4D97-AF65-F5344CB8AC3E}">
        <p14:creationId xmlns:p14="http://schemas.microsoft.com/office/powerpoint/2010/main" val="97425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2583D-8DB7-425B-B696-A52612A445C0}" type="slidenum">
              <a:rPr lang="en-US" smtClean="0"/>
              <a:t>15</a:t>
            </a:fld>
            <a:endParaRPr lang="en-US" dirty="0"/>
          </a:p>
        </p:txBody>
      </p:sp>
    </p:spTree>
    <p:extLst>
      <p:ext uri="{BB962C8B-B14F-4D97-AF65-F5344CB8AC3E}">
        <p14:creationId xmlns:p14="http://schemas.microsoft.com/office/powerpoint/2010/main" val="1583873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Neue" panose="02000503000000020004" pitchFamily="2" charset="0"/>
                <a:ea typeface="Helvetica Neue" panose="02000503000000020004" pitchFamily="2" charset="0"/>
                <a:cs typeface="Helvetica Neue" panose="02000503000000020004" pitchFamily="2" charset="0"/>
              </a:rPr>
              <a:t>MA 18° </a:t>
            </a:r>
            <a:r>
              <a:rPr lang="en-US" sz="1200" b="1" dirty="0" err="1">
                <a:latin typeface="Helvetica Neue" panose="02000503000000020004" pitchFamily="2" charset="0"/>
                <a:ea typeface="Helvetica Neue" panose="02000503000000020004" pitchFamily="2" charset="0"/>
                <a:cs typeface="Helvetica Neue" panose="02000503000000020004" pitchFamily="2" charset="0"/>
              </a:rPr>
              <a:t>Aqu</a:t>
            </a:r>
            <a:r>
              <a:rPr lang="en-US" sz="1200" b="1" dirty="0">
                <a:latin typeface="Helvetica Neue" panose="02000503000000020004" pitchFamily="2" charset="0"/>
                <a:ea typeface="Helvetica Neue" panose="02000503000000020004" pitchFamily="2" charset="0"/>
                <a:cs typeface="Helvetica Neue" panose="02000503000000020004" pitchFamily="2" charset="0"/>
              </a:rPr>
              <a:t> Semi-Sex Pluto 18° Cap</a:t>
            </a:r>
            <a:r>
              <a:rPr lang="en-US" sz="1200" dirty="0">
                <a:latin typeface="Helvetica Neue" panose="02000503000000020004" pitchFamily="2" charset="0"/>
                <a:ea typeface="Helvetica Neue" panose="02000503000000020004" pitchFamily="2" charset="0"/>
                <a:cs typeface="Helvetica Neue" panose="02000503000000020004" pitchFamily="2" charset="0"/>
              </a:rPr>
              <a:t> </a:t>
            </a:r>
            <a:r>
              <a:rPr lang="en-US" sz="12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op SE: 18° Leo – USA 1</a:t>
            </a:r>
            <a:r>
              <a:rPr lang="en-US" sz="1200" b="1" baseline="30000"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st</a:t>
            </a:r>
            <a:r>
              <a:rPr lang="en-US" sz="12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 H</a:t>
            </a:r>
            <a:endParaRPr lang="en-US" sz="1200"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p:cNvSpPr>
            <a:spLocks noGrp="1"/>
          </p:cNvSpPr>
          <p:nvPr>
            <p:ph type="sldNum" sz="quarter" idx="10"/>
          </p:nvPr>
        </p:nvSpPr>
        <p:spPr/>
        <p:txBody>
          <a:bodyPr/>
          <a:lstStyle/>
          <a:p>
            <a:fld id="{6F52583D-8DB7-425B-B696-A52612A445C0}" type="slidenum">
              <a:rPr lang="en-US" smtClean="0"/>
              <a:t>17</a:t>
            </a:fld>
            <a:endParaRPr lang="en-US" dirty="0"/>
          </a:p>
        </p:txBody>
      </p:sp>
    </p:spTree>
    <p:extLst>
      <p:ext uri="{BB962C8B-B14F-4D97-AF65-F5344CB8AC3E}">
        <p14:creationId xmlns:p14="http://schemas.microsoft.com/office/powerpoint/2010/main" val="43516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2583D-8DB7-425B-B696-A52612A445C0}" type="slidenum">
              <a:rPr lang="en-US" smtClean="0"/>
              <a:t>19</a:t>
            </a:fld>
            <a:endParaRPr lang="en-US" dirty="0"/>
          </a:p>
        </p:txBody>
      </p:sp>
    </p:spTree>
    <p:extLst>
      <p:ext uri="{BB962C8B-B14F-4D97-AF65-F5344CB8AC3E}">
        <p14:creationId xmlns:p14="http://schemas.microsoft.com/office/powerpoint/2010/main" val="892506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2583D-8DB7-425B-B696-A52612A445C0}" type="slidenum">
              <a:rPr lang="en-US" smtClean="0"/>
              <a:t>22</a:t>
            </a:fld>
            <a:endParaRPr lang="en-US" dirty="0"/>
          </a:p>
        </p:txBody>
      </p:sp>
    </p:spTree>
    <p:extLst>
      <p:ext uri="{BB962C8B-B14F-4D97-AF65-F5344CB8AC3E}">
        <p14:creationId xmlns:p14="http://schemas.microsoft.com/office/powerpoint/2010/main" val="1762868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2583D-8DB7-425B-B696-A52612A445C0}" type="slidenum">
              <a:rPr lang="en-US" smtClean="0"/>
              <a:t>24</a:t>
            </a:fld>
            <a:endParaRPr lang="en-US" dirty="0"/>
          </a:p>
        </p:txBody>
      </p:sp>
    </p:spTree>
    <p:extLst>
      <p:ext uri="{BB962C8B-B14F-4D97-AF65-F5344CB8AC3E}">
        <p14:creationId xmlns:p14="http://schemas.microsoft.com/office/powerpoint/2010/main" val="1723648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2583D-8DB7-425B-B696-A52612A445C0}" type="slidenum">
              <a:rPr lang="en-US" smtClean="0"/>
              <a:t>4</a:t>
            </a:fld>
            <a:endParaRPr lang="en-US" dirty="0"/>
          </a:p>
        </p:txBody>
      </p:sp>
    </p:spTree>
    <p:extLst>
      <p:ext uri="{BB962C8B-B14F-4D97-AF65-F5344CB8AC3E}">
        <p14:creationId xmlns:p14="http://schemas.microsoft.com/office/powerpoint/2010/main" val="66969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52583D-8DB7-425B-B696-A52612A445C0}" type="slidenum">
              <a:rPr lang="en-US" smtClean="0"/>
              <a:t>5</a:t>
            </a:fld>
            <a:endParaRPr lang="en-US" dirty="0"/>
          </a:p>
        </p:txBody>
      </p:sp>
    </p:spTree>
    <p:extLst>
      <p:ext uri="{BB962C8B-B14F-4D97-AF65-F5344CB8AC3E}">
        <p14:creationId xmlns:p14="http://schemas.microsoft.com/office/powerpoint/2010/main" val="148439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52583D-8DB7-425B-B696-A52612A445C0}" type="slidenum">
              <a:rPr lang="en-US" smtClean="0"/>
              <a:t>6</a:t>
            </a:fld>
            <a:endParaRPr lang="en-US" dirty="0"/>
          </a:p>
        </p:txBody>
      </p:sp>
    </p:spTree>
    <p:extLst>
      <p:ext uri="{BB962C8B-B14F-4D97-AF65-F5344CB8AC3E}">
        <p14:creationId xmlns:p14="http://schemas.microsoft.com/office/powerpoint/2010/main" val="178781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F52583D-8DB7-425B-B696-A52612A445C0}" type="slidenum">
              <a:rPr lang="en-US" smtClean="0"/>
              <a:t>7</a:t>
            </a:fld>
            <a:endParaRPr lang="en-US" dirty="0"/>
          </a:p>
        </p:txBody>
      </p:sp>
    </p:spTree>
    <p:extLst>
      <p:ext uri="{BB962C8B-B14F-4D97-AF65-F5344CB8AC3E}">
        <p14:creationId xmlns:p14="http://schemas.microsoft.com/office/powerpoint/2010/main" val="193009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2583D-8DB7-425B-B696-A52612A445C0}" type="slidenum">
              <a:rPr lang="en-US" smtClean="0"/>
              <a:t>10</a:t>
            </a:fld>
            <a:endParaRPr lang="en-US" dirty="0"/>
          </a:p>
        </p:txBody>
      </p:sp>
    </p:spTree>
    <p:extLst>
      <p:ext uri="{BB962C8B-B14F-4D97-AF65-F5344CB8AC3E}">
        <p14:creationId xmlns:p14="http://schemas.microsoft.com/office/powerpoint/2010/main" val="1571102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lumMod val="60000"/>
                    <a:lumOff val="40000"/>
                  </a:schemeClr>
                </a:solidFill>
                <a:latin typeface="Helvetica Neue" charset="0"/>
                <a:ea typeface="Helvetica Neue" charset="0"/>
                <a:cs typeface="Helvetica Neue" charset="0"/>
              </a:rPr>
              <a:t>PLUTO TRINE URANUS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lumMod val="60000"/>
                    <a:lumOff val="40000"/>
                  </a:schemeClr>
                </a:solidFill>
                <a:latin typeface="Helvetica Neue" charset="0"/>
                <a:ea typeface="Helvetica Neue" charset="0"/>
                <a:cs typeface="Helvetica Neue" charset="0"/>
              </a:rPr>
              <a:t>PLUTO TRINE URANUS</a:t>
            </a:r>
          </a:p>
          <a:p>
            <a:endParaRPr lang="en-US" dirty="0"/>
          </a:p>
        </p:txBody>
      </p:sp>
      <p:sp>
        <p:nvSpPr>
          <p:cNvPr id="4" name="Slide Number Placeholder 3"/>
          <p:cNvSpPr>
            <a:spLocks noGrp="1"/>
          </p:cNvSpPr>
          <p:nvPr>
            <p:ph type="sldNum" sz="quarter" idx="5"/>
          </p:nvPr>
        </p:nvSpPr>
        <p:spPr/>
        <p:txBody>
          <a:bodyPr/>
          <a:lstStyle/>
          <a:p>
            <a:fld id="{6F52583D-8DB7-425B-B696-A52612A445C0}" type="slidenum">
              <a:rPr lang="en-US" smtClean="0"/>
              <a:t>11</a:t>
            </a:fld>
            <a:endParaRPr lang="en-US" dirty="0"/>
          </a:p>
        </p:txBody>
      </p:sp>
    </p:spTree>
    <p:extLst>
      <p:ext uri="{BB962C8B-B14F-4D97-AF65-F5344CB8AC3E}">
        <p14:creationId xmlns:p14="http://schemas.microsoft.com/office/powerpoint/2010/main" val="1252337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52583D-8DB7-425B-B696-A52612A445C0}" type="slidenum">
              <a:rPr lang="en-US" smtClean="0"/>
              <a:t>12</a:t>
            </a:fld>
            <a:endParaRPr lang="en-US" dirty="0"/>
          </a:p>
        </p:txBody>
      </p:sp>
    </p:spTree>
    <p:extLst>
      <p:ext uri="{BB962C8B-B14F-4D97-AF65-F5344CB8AC3E}">
        <p14:creationId xmlns:p14="http://schemas.microsoft.com/office/powerpoint/2010/main" val="288870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52583D-8DB7-425B-B696-A52612A445C0}" type="slidenum">
              <a:rPr lang="en-US" smtClean="0"/>
              <a:t>13</a:t>
            </a:fld>
            <a:endParaRPr lang="en-US" dirty="0"/>
          </a:p>
        </p:txBody>
      </p:sp>
    </p:spTree>
    <p:extLst>
      <p:ext uri="{BB962C8B-B14F-4D97-AF65-F5344CB8AC3E}">
        <p14:creationId xmlns:p14="http://schemas.microsoft.com/office/powerpoint/2010/main" val="86376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255C6A-0706-4C00-BA5C-26706CAFFA3F}" type="datetimeFigureOut">
              <a:rPr lang="en-US" smtClean="0"/>
              <a:t>3/3/19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4182815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255C6A-0706-4C00-BA5C-26706CAFFA3F}" type="datetimeFigureOut">
              <a:rPr lang="en-US" smtClean="0"/>
              <a:t>3/3/19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2916916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255C6A-0706-4C00-BA5C-26706CAFFA3F}" type="datetimeFigureOut">
              <a:rPr lang="en-US" smtClean="0"/>
              <a:t>3/3/19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149199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255C6A-0706-4C00-BA5C-26706CAFFA3F}" type="datetimeFigureOut">
              <a:rPr lang="en-US" smtClean="0"/>
              <a:t>3/3/19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235631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255C6A-0706-4C00-BA5C-26706CAFFA3F}" type="datetimeFigureOut">
              <a:rPr lang="en-US" smtClean="0"/>
              <a:t>3/3/19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139870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255C6A-0706-4C00-BA5C-26706CAFFA3F}" type="datetimeFigureOut">
              <a:rPr lang="en-US" smtClean="0"/>
              <a:t>3/3/19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795535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255C6A-0706-4C00-BA5C-26706CAFFA3F}" type="datetimeFigureOut">
              <a:rPr lang="en-US" smtClean="0"/>
              <a:t>3/3/19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11055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255C6A-0706-4C00-BA5C-26706CAFFA3F}" type="datetimeFigureOut">
              <a:rPr lang="en-US" smtClean="0"/>
              <a:t>3/3/19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2987516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55C6A-0706-4C00-BA5C-26706CAFFA3F}" type="datetimeFigureOut">
              <a:rPr lang="en-US" smtClean="0"/>
              <a:t>3/3/19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22063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255C6A-0706-4C00-BA5C-26706CAFFA3F}" type="datetimeFigureOut">
              <a:rPr lang="en-US" smtClean="0"/>
              <a:t>3/3/19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3551936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255C6A-0706-4C00-BA5C-26706CAFFA3F}" type="datetimeFigureOut">
              <a:rPr lang="en-US" smtClean="0"/>
              <a:t>3/3/19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21B147-9039-49DE-B72D-9AB924076349}" type="slidenum">
              <a:rPr lang="en-US" smtClean="0"/>
              <a:t>‹#›</a:t>
            </a:fld>
            <a:endParaRPr lang="en-US" dirty="0"/>
          </a:p>
        </p:txBody>
      </p:sp>
    </p:spTree>
    <p:extLst>
      <p:ext uri="{BB962C8B-B14F-4D97-AF65-F5344CB8AC3E}">
        <p14:creationId xmlns:p14="http://schemas.microsoft.com/office/powerpoint/2010/main" val="268096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55C6A-0706-4C00-BA5C-26706CAFFA3F}" type="datetimeFigureOut">
              <a:rPr lang="en-US" smtClean="0"/>
              <a:t>3/3/19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1B147-9039-49DE-B72D-9AB924076349}" type="slidenum">
              <a:rPr lang="en-US" smtClean="0"/>
              <a:t>‹#›</a:t>
            </a:fld>
            <a:endParaRPr lang="en-US" dirty="0"/>
          </a:p>
        </p:txBody>
      </p:sp>
    </p:spTree>
    <p:extLst>
      <p:ext uri="{BB962C8B-B14F-4D97-AF65-F5344CB8AC3E}">
        <p14:creationId xmlns:p14="http://schemas.microsoft.com/office/powerpoint/2010/main" val="35716409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7.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s of astrological moon s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580505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82945" y="60448"/>
            <a:ext cx="12109055" cy="5509200"/>
          </a:xfrm>
          <a:prstGeom prst="rect">
            <a:avLst/>
          </a:prstGeom>
        </p:spPr>
        <p:txBody>
          <a:bodyPr wrap="square">
            <a:spAutoFit/>
          </a:bodyPr>
          <a:lstStyle/>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a:p>
            <a:pPr algn="ctr"/>
            <a:endParaRPr lang="en-US" sz="3200" dirty="0">
              <a:solidFill>
                <a:srgbClr val="BF7A27"/>
              </a:solidFill>
              <a:latin typeface="HelveticaNeue"/>
              <a:ea typeface="MS Mincho"/>
              <a:cs typeface="HelveticaNeue"/>
            </a:endParaRPr>
          </a:p>
        </p:txBody>
      </p:sp>
      <p:sp>
        <p:nvSpPr>
          <p:cNvPr id="3" name="Rectangle 2"/>
          <p:cNvSpPr/>
          <p:nvPr/>
        </p:nvSpPr>
        <p:spPr>
          <a:xfrm>
            <a:off x="3429246" y="6029103"/>
            <a:ext cx="5333511" cy="523220"/>
          </a:xfrm>
          <a:prstGeom prst="rect">
            <a:avLst/>
          </a:prstGeom>
        </p:spPr>
        <p:txBody>
          <a:bodyPr wrap="none">
            <a:spAutoFit/>
          </a:bodyPr>
          <a:lstStyle/>
          <a:p>
            <a:pPr algn="ctr"/>
            <a:r>
              <a:rPr lang="en-US" sz="2800" b="1" dirty="0">
                <a:latin typeface="HelveticaNeue"/>
                <a:ea typeface="MS Mincho"/>
                <a:cs typeface="HelveticaNeue"/>
              </a:rPr>
              <a:t>2019 – MARCH - </a:t>
            </a:r>
            <a:r>
              <a:rPr lang="en-US" sz="2800" dirty="0">
                <a:latin typeface="HelveticaNeue"/>
                <a:ea typeface="MS Mincho"/>
                <a:cs typeface="HelveticaNeue"/>
              </a:rPr>
              <a:t>A Look Ahead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600"/>
            <a:ext cx="12170614" cy="59638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5" y="5553534"/>
            <a:ext cx="1985006" cy="1532157"/>
          </a:xfrm>
          <a:prstGeom prst="rect">
            <a:avLst/>
          </a:prstGeom>
        </p:spPr>
      </p:pic>
    </p:spTree>
    <p:extLst>
      <p:ext uri="{BB962C8B-B14F-4D97-AF65-F5344CB8AC3E}">
        <p14:creationId xmlns:p14="http://schemas.microsoft.com/office/powerpoint/2010/main" val="98582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59D187-E17F-3C43-8728-0AB08E4C3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79" y="6627502"/>
            <a:ext cx="12192000" cy="96551"/>
          </a:xfrm>
          <a:prstGeom prst="rect">
            <a:avLst/>
          </a:prstGeom>
        </p:spPr>
      </p:pic>
      <p:sp>
        <p:nvSpPr>
          <p:cNvPr id="3" name="Rectangle 2">
            <a:extLst>
              <a:ext uri="{FF2B5EF4-FFF2-40B4-BE49-F238E27FC236}">
                <a16:creationId xmlns:a16="http://schemas.microsoft.com/office/drawing/2014/main" id="{828C3077-C8CB-694D-8E4D-BC293F8CC08F}"/>
              </a:ext>
            </a:extLst>
          </p:cNvPr>
          <p:cNvSpPr/>
          <p:nvPr/>
        </p:nvSpPr>
        <p:spPr>
          <a:xfrm>
            <a:off x="4087906" y="1462535"/>
            <a:ext cx="8104094" cy="5016758"/>
          </a:xfrm>
          <a:prstGeom prst="rect">
            <a:avLst/>
          </a:prstGeom>
        </p:spPr>
        <p:txBody>
          <a:bodyPr wrap="square">
            <a:spAutoFit/>
          </a:bodyPr>
          <a:lstStyle/>
          <a:p>
            <a:pPr algn="ctr"/>
            <a:r>
              <a:rPr lang="en-US" sz="3200" dirty="0">
                <a:solidFill>
                  <a:schemeClr val="accent2">
                    <a:lumMod val="60000"/>
                    <a:lumOff val="40000"/>
                  </a:schemeClr>
                </a:solidFill>
                <a:latin typeface="Helvetica Neue" charset="0"/>
                <a:ea typeface="Helvetica Neue" charset="0"/>
                <a:cs typeface="Helvetica Neue" charset="0"/>
              </a:rPr>
              <a:t>By </a:t>
            </a:r>
            <a:r>
              <a:rPr lang="en-US" sz="3200" b="1" dirty="0">
                <a:solidFill>
                  <a:schemeClr val="accent2">
                    <a:lumMod val="60000"/>
                    <a:lumOff val="40000"/>
                  </a:schemeClr>
                </a:solidFill>
                <a:latin typeface="Helvetica Neue" charset="0"/>
                <a:ea typeface="Helvetica Neue" charset="0"/>
                <a:cs typeface="Helvetica Neue" charset="0"/>
              </a:rPr>
              <a:t>April 16, 2019</a:t>
            </a:r>
            <a:r>
              <a:rPr lang="en-US" sz="2400" dirty="0">
                <a:solidFill>
                  <a:schemeClr val="accent2">
                    <a:lumMod val="60000"/>
                    <a:lumOff val="40000"/>
                  </a:schemeClr>
                </a:solidFill>
                <a:latin typeface="Helvetica Neue" charset="0"/>
                <a:ea typeface="Helvetica Neue" charset="0"/>
                <a:cs typeface="Helvetica Neue" charset="0"/>
              </a:rPr>
              <a:t>:</a:t>
            </a:r>
          </a:p>
          <a:p>
            <a:pPr algn="ctr"/>
            <a:endParaRPr lang="en-US" sz="2000" dirty="0">
              <a:solidFill>
                <a:schemeClr val="accent2">
                  <a:lumMod val="60000"/>
                  <a:lumOff val="40000"/>
                </a:schemeClr>
              </a:solidFill>
              <a:latin typeface="Helvetica Neue" charset="0"/>
              <a:ea typeface="Helvetica Neue" charset="0"/>
              <a:cs typeface="Helvetica Neue" charset="0"/>
            </a:endParaRPr>
          </a:p>
          <a:p>
            <a:pPr algn="ctr"/>
            <a:r>
              <a:rPr lang="en-US" sz="2400" dirty="0">
                <a:solidFill>
                  <a:schemeClr val="accent6"/>
                </a:solidFill>
                <a:latin typeface="Helvetica Neue" charset="0"/>
                <a:ea typeface="Helvetica Neue" charset="0"/>
                <a:cs typeface="Helvetica Neue" charset="0"/>
              </a:rPr>
              <a:t>You can look to have </a:t>
            </a:r>
            <a:r>
              <a:rPr lang="en-US" sz="2400" b="1" dirty="0">
                <a:solidFill>
                  <a:schemeClr val="accent2">
                    <a:lumMod val="60000"/>
                    <a:lumOff val="40000"/>
                  </a:schemeClr>
                </a:solidFill>
                <a:latin typeface="Helvetica Neue" charset="0"/>
                <a:ea typeface="Helvetica Neue" charset="0"/>
                <a:cs typeface="Helvetica Neue" charset="0"/>
              </a:rPr>
              <a:t>come to a decision </a:t>
            </a:r>
            <a:r>
              <a:rPr lang="en-US" sz="2400" dirty="0">
                <a:solidFill>
                  <a:schemeClr val="accent6"/>
                </a:solidFill>
                <a:latin typeface="Helvetica Neue" charset="0"/>
                <a:ea typeface="Helvetica Neue" charset="0"/>
                <a:cs typeface="Helvetica Neue" charset="0"/>
              </a:rPr>
              <a:t>and be </a:t>
            </a:r>
            <a:r>
              <a:rPr lang="en-US" sz="2400" dirty="0">
                <a:solidFill>
                  <a:schemeClr val="accent2">
                    <a:lumMod val="60000"/>
                    <a:lumOff val="40000"/>
                  </a:schemeClr>
                </a:solidFill>
                <a:latin typeface="Helvetica Neue" charset="0"/>
                <a:ea typeface="Helvetica Neue" charset="0"/>
                <a:cs typeface="Helvetica Neue" charset="0"/>
              </a:rPr>
              <a:t>moving forward on plans </a:t>
            </a:r>
            <a:r>
              <a:rPr lang="en-US" sz="2400" dirty="0">
                <a:solidFill>
                  <a:schemeClr val="accent6"/>
                </a:solidFill>
                <a:latin typeface="Helvetica Neue" charset="0"/>
                <a:ea typeface="Helvetica Neue" charset="0"/>
                <a:cs typeface="Helvetica Neue" charset="0"/>
              </a:rPr>
              <a:t>that have been </a:t>
            </a:r>
            <a:br>
              <a:rPr lang="en-US" sz="2400" dirty="0">
                <a:solidFill>
                  <a:schemeClr val="accent6"/>
                </a:solidFill>
                <a:latin typeface="Helvetica Neue" charset="0"/>
                <a:ea typeface="Helvetica Neue" charset="0"/>
                <a:cs typeface="Helvetica Neue" charset="0"/>
              </a:rPr>
            </a:br>
            <a:r>
              <a:rPr lang="en-US" sz="2400" u="sng" dirty="0">
                <a:solidFill>
                  <a:schemeClr val="accent6"/>
                </a:solidFill>
                <a:latin typeface="Helvetica Neue" charset="0"/>
                <a:ea typeface="Helvetica Neue" charset="0"/>
                <a:cs typeface="Helvetica Neue" charset="0"/>
              </a:rPr>
              <a:t>rearranged with a new order or direction</a:t>
            </a:r>
            <a:r>
              <a:rPr lang="en-US" sz="2400" dirty="0">
                <a:solidFill>
                  <a:schemeClr val="accent6"/>
                </a:solidFill>
                <a:latin typeface="Helvetica Neue" charset="0"/>
                <a:ea typeface="Helvetica Neue" charset="0"/>
                <a:cs typeface="Helvetica Neue" charset="0"/>
              </a:rPr>
              <a:t> on </a:t>
            </a:r>
            <a:br>
              <a:rPr lang="en-US" sz="2400" dirty="0">
                <a:solidFill>
                  <a:schemeClr val="accent6"/>
                </a:solidFill>
                <a:latin typeface="Helvetica Neue" charset="0"/>
                <a:ea typeface="Helvetica Neue" charset="0"/>
                <a:cs typeface="Helvetica Neue" charset="0"/>
              </a:rPr>
            </a:br>
            <a:r>
              <a:rPr lang="en-US" sz="2400" b="1" dirty="0">
                <a:latin typeface="Helvetica Neue" charset="0"/>
                <a:ea typeface="Helvetica Neue" charset="0"/>
                <a:cs typeface="Helvetica Neue" charset="0"/>
              </a:rPr>
              <a:t>YOUR</a:t>
            </a:r>
            <a:r>
              <a:rPr lang="en-US" sz="2400" b="1" dirty="0">
                <a:solidFill>
                  <a:schemeClr val="accent6"/>
                </a:solidFill>
                <a:latin typeface="Helvetica Neue" charset="0"/>
                <a:ea typeface="Helvetica Neue" charset="0"/>
                <a:cs typeface="Helvetica Neue" charset="0"/>
              </a:rPr>
              <a:t> </a:t>
            </a:r>
            <a:r>
              <a:rPr lang="en-US" sz="2400" b="1" dirty="0">
                <a:latin typeface="Helvetica Neue" charset="0"/>
                <a:ea typeface="Helvetica Neue" charset="0"/>
                <a:cs typeface="Helvetica Neue" charset="0"/>
              </a:rPr>
              <a:t>ASPIRATIONS FOR EXPANSION + GROWTH</a:t>
            </a:r>
            <a:br>
              <a:rPr lang="en-US" sz="2400" dirty="0">
                <a:solidFill>
                  <a:schemeClr val="accent6"/>
                </a:solidFill>
                <a:latin typeface="Helvetica Neue" charset="0"/>
                <a:ea typeface="Helvetica Neue" charset="0"/>
                <a:cs typeface="Helvetica Neue" charset="0"/>
              </a:rPr>
            </a:br>
            <a:r>
              <a:rPr lang="en-US" sz="2400" dirty="0">
                <a:solidFill>
                  <a:schemeClr val="accent6"/>
                </a:solidFill>
                <a:latin typeface="Helvetica Neue" charset="0"/>
                <a:ea typeface="Helvetica Neue" charset="0"/>
                <a:cs typeface="Helvetica Neue" charset="0"/>
              </a:rPr>
              <a:t>for you have </a:t>
            </a:r>
            <a:r>
              <a:rPr lang="en-US" sz="2400" dirty="0">
                <a:solidFill>
                  <a:srgbClr val="FFC000"/>
                </a:solidFill>
                <a:latin typeface="Helvetica Neue" charset="0"/>
                <a:ea typeface="Helvetica Neue" charset="0"/>
                <a:cs typeface="Helvetica Neue" charset="0"/>
              </a:rPr>
              <a:t>adapted emotionally with ‘soul’ learning.</a:t>
            </a:r>
          </a:p>
          <a:p>
            <a:pPr algn="ctr"/>
            <a:endParaRPr lang="en-US" sz="1400" dirty="0">
              <a:solidFill>
                <a:schemeClr val="accent6"/>
              </a:solidFill>
              <a:latin typeface="Helvetica Neue" charset="0"/>
              <a:ea typeface="Helvetica Neue" charset="0"/>
              <a:cs typeface="Helvetica Neue" charset="0"/>
            </a:endParaRPr>
          </a:p>
          <a:p>
            <a:pPr algn="ctr"/>
            <a:r>
              <a:rPr lang="en-US" sz="2400" dirty="0">
                <a:solidFill>
                  <a:schemeClr val="accent2">
                    <a:lumMod val="60000"/>
                    <a:lumOff val="40000"/>
                  </a:schemeClr>
                </a:solidFill>
                <a:latin typeface="Helvetica Neue" charset="0"/>
                <a:ea typeface="Helvetica Neue" charset="0"/>
                <a:cs typeface="Helvetica Neue" charset="0"/>
              </a:rPr>
              <a:t>You should be able to </a:t>
            </a:r>
            <a:r>
              <a:rPr lang="en-US" sz="2400" b="1" dirty="0">
                <a:solidFill>
                  <a:schemeClr val="accent2">
                    <a:lumMod val="60000"/>
                    <a:lumOff val="40000"/>
                  </a:schemeClr>
                </a:solidFill>
                <a:latin typeface="Helvetica Neue" charset="0"/>
                <a:ea typeface="Helvetica Neue" charset="0"/>
                <a:cs typeface="Helvetica Neue" charset="0"/>
              </a:rPr>
              <a:t>trust your decision </a:t>
            </a:r>
            <a:r>
              <a:rPr lang="en-US" sz="2400" dirty="0">
                <a:solidFill>
                  <a:schemeClr val="accent2">
                    <a:lumMod val="60000"/>
                    <a:lumOff val="40000"/>
                  </a:schemeClr>
                </a:solidFill>
                <a:latin typeface="Helvetica Neue" charset="0"/>
                <a:ea typeface="Helvetica Neue" charset="0"/>
                <a:cs typeface="Helvetica Neue" charset="0"/>
              </a:rPr>
              <a:t>and </a:t>
            </a:r>
            <a:r>
              <a:rPr lang="en-US" sz="2400" b="1" dirty="0">
                <a:solidFill>
                  <a:schemeClr val="accent2">
                    <a:lumMod val="60000"/>
                    <a:lumOff val="40000"/>
                  </a:schemeClr>
                </a:solidFill>
                <a:latin typeface="Helvetica Neue" charset="0"/>
                <a:ea typeface="Helvetica Neue" charset="0"/>
                <a:cs typeface="Helvetica Neue" charset="0"/>
              </a:rPr>
              <a:t>communicate your logic with confidence </a:t>
            </a:r>
            <a:r>
              <a:rPr lang="en-US" sz="2400" dirty="0">
                <a:solidFill>
                  <a:schemeClr val="accent2">
                    <a:lumMod val="60000"/>
                    <a:lumOff val="40000"/>
                  </a:schemeClr>
                </a:solidFill>
                <a:latin typeface="Helvetica Neue" charset="0"/>
                <a:ea typeface="Helvetica Neue" charset="0"/>
                <a:cs typeface="Helvetica Neue" charset="0"/>
              </a:rPr>
              <a:t>for you have </a:t>
            </a:r>
            <a:r>
              <a:rPr lang="en-US" sz="2400" dirty="0">
                <a:solidFill>
                  <a:srgbClr val="FFC000"/>
                </a:solidFill>
                <a:latin typeface="Helvetica Neue" charset="0"/>
                <a:ea typeface="Helvetica Neue" charset="0"/>
                <a:cs typeface="Helvetica Neue" charset="0"/>
              </a:rPr>
              <a:t>unified your plan through advice, wisdom and intuition. </a:t>
            </a:r>
          </a:p>
          <a:p>
            <a:pPr algn="ctr"/>
            <a:endParaRPr lang="en-US" sz="1400" dirty="0">
              <a:solidFill>
                <a:schemeClr val="accent6"/>
              </a:solidFill>
              <a:latin typeface="Helvetica Neue" charset="0"/>
              <a:ea typeface="Helvetica Neue" charset="0"/>
              <a:cs typeface="Helvetica Neue" charset="0"/>
            </a:endParaRPr>
          </a:p>
          <a:p>
            <a:pPr algn="ctr"/>
            <a:r>
              <a:rPr lang="en-US" sz="2400" b="1" dirty="0">
                <a:latin typeface="Helvetica Neue" charset="0"/>
                <a:ea typeface="Helvetica Neue" charset="0"/>
                <a:cs typeface="Helvetica Neue" charset="0"/>
              </a:rPr>
              <a:t>You will know what you want, and you can negotiate to get it... </a:t>
            </a:r>
            <a:r>
              <a:rPr lang="en-US" sz="2400" dirty="0">
                <a:latin typeface="Helvetica Neue" charset="0"/>
                <a:ea typeface="Helvetica Neue" charset="0"/>
                <a:cs typeface="Helvetica Neue" charset="0"/>
              </a:rPr>
              <a:t>in the area of life Mercury is transiting. </a:t>
            </a:r>
            <a:endParaRPr lang="en-US" sz="2400" dirty="0"/>
          </a:p>
        </p:txBody>
      </p:sp>
      <p:sp>
        <p:nvSpPr>
          <p:cNvPr id="5" name="TextBox 4">
            <a:extLst>
              <a:ext uri="{FF2B5EF4-FFF2-40B4-BE49-F238E27FC236}">
                <a16:creationId xmlns:a16="http://schemas.microsoft.com/office/drawing/2014/main" id="{9289033C-1EA5-6145-91CC-03FAA2D3D0C3}"/>
              </a:ext>
            </a:extLst>
          </p:cNvPr>
          <p:cNvSpPr txBox="1"/>
          <p:nvPr/>
        </p:nvSpPr>
        <p:spPr>
          <a:xfrm>
            <a:off x="19650" y="0"/>
            <a:ext cx="12172350" cy="1107996"/>
          </a:xfrm>
          <a:prstGeom prst="rect">
            <a:avLst/>
          </a:prstGeom>
          <a:noFill/>
        </p:spPr>
        <p:txBody>
          <a:bodyPr wrap="square" rtlCol="0">
            <a:spAutoFit/>
          </a:bodyPr>
          <a:lstStyle/>
          <a:p>
            <a:pPr algn="ctr"/>
            <a:r>
              <a:rPr lang="en-US" sz="4800" dirty="0">
                <a:latin typeface="Helvetica Neue Medium"/>
                <a:cs typeface="Helvetica Neue Medium"/>
              </a:rPr>
              <a:t>Mercury </a:t>
            </a:r>
            <a:r>
              <a:rPr lang="en-US" sz="4800" dirty="0">
                <a:latin typeface="Helvetica Neue Thin"/>
                <a:cs typeface="Helvetica Neue Thin"/>
              </a:rPr>
              <a:t>Direct in Pisces</a:t>
            </a:r>
          </a:p>
          <a:p>
            <a:pPr lvl="0" algn="ctr"/>
            <a:r>
              <a:rPr lang="en-US" b="1" dirty="0">
                <a:latin typeface="Helvetica Neue" charset="0"/>
                <a:ea typeface="Helvetica Neue" charset="0"/>
                <a:cs typeface="Helvetica Neue" charset="0"/>
              </a:rPr>
              <a:t>Feb 10th </a:t>
            </a:r>
            <a:r>
              <a:rPr lang="en-US" dirty="0">
                <a:latin typeface="Helvetica Neue" charset="0"/>
                <a:ea typeface="Helvetica Neue" charset="0"/>
                <a:cs typeface="Helvetica Neue" charset="0"/>
              </a:rPr>
              <a:t>– </a:t>
            </a:r>
            <a:r>
              <a:rPr lang="en-US" b="1" u="sng" dirty="0">
                <a:solidFill>
                  <a:schemeClr val="accent6"/>
                </a:solidFill>
                <a:latin typeface="Helvetica Neue" charset="0"/>
                <a:ea typeface="Helvetica Neue" charset="0"/>
                <a:cs typeface="Helvetica Neue" charset="0"/>
              </a:rPr>
              <a:t>March 5 </a:t>
            </a:r>
            <a:r>
              <a:rPr lang="en-US" b="1" dirty="0">
                <a:solidFill>
                  <a:schemeClr val="accent6"/>
                </a:solidFill>
                <a:latin typeface="Helvetica Neue" charset="0"/>
                <a:ea typeface="Helvetica Neue" charset="0"/>
                <a:cs typeface="Helvetica Neue" charset="0"/>
              </a:rPr>
              <a:t>– 29 Rx </a:t>
            </a:r>
            <a:r>
              <a:rPr lang="en-US" dirty="0">
                <a:solidFill>
                  <a:srgbClr val="FFC000"/>
                </a:solidFill>
                <a:latin typeface="Helvetica Neue" charset="0"/>
                <a:ea typeface="Helvetica Neue" charset="0"/>
                <a:cs typeface="Helvetica Neue" charset="0"/>
              </a:rPr>
              <a:t>(29°–16° </a:t>
            </a:r>
            <a:r>
              <a:rPr lang="en-US" dirty="0" err="1">
                <a:solidFill>
                  <a:srgbClr val="FFC000"/>
                </a:solidFill>
                <a:latin typeface="Helvetica Neue" charset="0"/>
                <a:ea typeface="Helvetica Neue" charset="0"/>
                <a:cs typeface="Helvetica Neue" charset="0"/>
              </a:rPr>
              <a:t>Pis</a:t>
            </a:r>
            <a:r>
              <a:rPr lang="en-US" dirty="0">
                <a:solidFill>
                  <a:srgbClr val="FFC000"/>
                </a:solidFill>
                <a:latin typeface="Helvetica Neue" charset="0"/>
                <a:ea typeface="Helvetica Neue" charset="0"/>
                <a:cs typeface="Helvetica Neue" charset="0"/>
              </a:rPr>
              <a:t>) </a:t>
            </a:r>
            <a:r>
              <a:rPr lang="en-US" dirty="0">
                <a:latin typeface="Helvetica Neue" charset="0"/>
                <a:ea typeface="Helvetica Neue" charset="0"/>
                <a:cs typeface="Helvetica Neue" charset="0"/>
              </a:rPr>
              <a:t>-</a:t>
            </a:r>
            <a:r>
              <a:rPr lang="en-US" dirty="0">
                <a:solidFill>
                  <a:schemeClr val="accent6"/>
                </a:solidFill>
                <a:latin typeface="Helvetica Neue" charset="0"/>
                <a:ea typeface="Helvetica Neue" charset="0"/>
                <a:cs typeface="Helvetica Neue" charset="0"/>
              </a:rPr>
              <a:t> </a:t>
            </a:r>
            <a:r>
              <a:rPr lang="en-US" u="sng" dirty="0">
                <a:latin typeface="Helvetica Neue" charset="0"/>
                <a:ea typeface="Helvetica Neue" charset="0"/>
                <a:cs typeface="Helvetica Neue" charset="0"/>
              </a:rPr>
              <a:t>April 16</a:t>
            </a:r>
            <a:r>
              <a:rPr lang="en-US" baseline="30000" dirty="0">
                <a:latin typeface="Helvetica Neue" charset="0"/>
                <a:ea typeface="Helvetica Neue" charset="0"/>
                <a:cs typeface="Helvetica Neue" charset="0"/>
              </a:rPr>
              <a:t>th</a:t>
            </a:r>
            <a:r>
              <a:rPr lang="en-US" dirty="0">
                <a:latin typeface="Helvetica Neue" charset="0"/>
                <a:ea typeface="Helvetica Neue" charset="0"/>
                <a:cs typeface="Helvetica Neue" charset="0"/>
              </a:rPr>
              <a:t> 2019 - </a:t>
            </a:r>
            <a:r>
              <a:rPr lang="en-US" dirty="0">
                <a:solidFill>
                  <a:srgbClr val="FFC000"/>
                </a:solidFill>
                <a:latin typeface="Helvetica Neue" charset="0"/>
                <a:ea typeface="Helvetica Neue" charset="0"/>
                <a:cs typeface="Helvetica Neue" charset="0"/>
              </a:rPr>
              <a:t>65 days/2 </a:t>
            </a:r>
            <a:r>
              <a:rPr lang="en-US" dirty="0" err="1">
                <a:solidFill>
                  <a:srgbClr val="FFC000"/>
                </a:solidFill>
                <a:latin typeface="Helvetica Neue" charset="0"/>
                <a:ea typeface="Helvetica Neue" charset="0"/>
                <a:cs typeface="Helvetica Neue" charset="0"/>
              </a:rPr>
              <a:t>mo</a:t>
            </a:r>
            <a:r>
              <a:rPr lang="en-US" dirty="0">
                <a:solidFill>
                  <a:srgbClr val="FFC000"/>
                </a:solidFill>
                <a:latin typeface="Helvetica Neue" charset="0"/>
                <a:ea typeface="Helvetica Neue" charset="0"/>
                <a:cs typeface="Helvetica Neue" charset="0"/>
              </a:rPr>
              <a:t> in </a:t>
            </a:r>
            <a:r>
              <a:rPr lang="en-US" dirty="0" err="1">
                <a:solidFill>
                  <a:srgbClr val="FFC000"/>
                </a:solidFill>
                <a:latin typeface="Helvetica Neue" charset="0"/>
                <a:ea typeface="Helvetica Neue" charset="0"/>
                <a:cs typeface="Helvetica Neue" charset="0"/>
              </a:rPr>
              <a:t>Pis</a:t>
            </a:r>
            <a:r>
              <a:rPr lang="en-US" dirty="0">
                <a:solidFill>
                  <a:srgbClr val="FFC000"/>
                </a:solidFill>
                <a:latin typeface="Helvetica Neue" charset="0"/>
                <a:ea typeface="Helvetica Neue" charset="0"/>
                <a:cs typeface="Helvetica Neue" charset="0"/>
              </a:rPr>
              <a:t> </a:t>
            </a:r>
            <a:r>
              <a:rPr lang="en-US" dirty="0">
                <a:latin typeface="Helvetica Neue" charset="0"/>
                <a:ea typeface="Helvetica Neue" charset="0"/>
                <a:cs typeface="Helvetica Neue" charset="0"/>
              </a:rPr>
              <a:t>– (normally 18 days)</a:t>
            </a:r>
            <a:endParaRPr lang="en-US" i="1" dirty="0">
              <a:latin typeface="Helvetica Neue" charset="0"/>
              <a:ea typeface="Helvetica Neue" charset="0"/>
              <a:cs typeface="Helvetica Neue" charset="0"/>
            </a:endParaRPr>
          </a:p>
        </p:txBody>
      </p:sp>
      <p:pic>
        <p:nvPicPr>
          <p:cNvPr id="7" name="Picture 6">
            <a:extLst>
              <a:ext uri="{FF2B5EF4-FFF2-40B4-BE49-F238E27FC236}">
                <a16:creationId xmlns:a16="http://schemas.microsoft.com/office/drawing/2014/main" id="{84844F52-361A-314B-96A7-D8C6EA80A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6819" y="1339942"/>
            <a:ext cx="12434105" cy="68017"/>
          </a:xfrm>
          <a:prstGeom prst="rect">
            <a:avLst/>
          </a:prstGeom>
        </p:spPr>
      </p:pic>
      <p:pic>
        <p:nvPicPr>
          <p:cNvPr id="8" name="Picture 2" descr="https://thecelestialscope.files.wordpress.com/2010/10/hermes1.jpg">
            <a:extLst>
              <a:ext uri="{FF2B5EF4-FFF2-40B4-BE49-F238E27FC236}">
                <a16:creationId xmlns:a16="http://schemas.microsoft.com/office/drawing/2014/main" id="{6172F33B-CC6A-4AB3-A8C2-9DE284451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73" y="1562335"/>
            <a:ext cx="3929970" cy="491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45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1" y="1317692"/>
            <a:ext cx="3937205" cy="5309809"/>
          </a:xfrm>
          <a:prstGeom prst="rect">
            <a:avLst/>
          </a:prstGeom>
        </p:spPr>
      </p:pic>
      <p:sp>
        <p:nvSpPr>
          <p:cNvPr id="2" name="TextBox 1"/>
          <p:cNvSpPr txBox="1"/>
          <p:nvPr/>
        </p:nvSpPr>
        <p:spPr>
          <a:xfrm>
            <a:off x="0" y="6897"/>
            <a:ext cx="12205252" cy="1138773"/>
          </a:xfrm>
          <a:prstGeom prst="rect">
            <a:avLst/>
          </a:prstGeom>
          <a:noFill/>
        </p:spPr>
        <p:txBody>
          <a:bodyPr wrap="square" rtlCol="0">
            <a:spAutoFit/>
          </a:bodyPr>
          <a:lstStyle/>
          <a:p>
            <a:pPr algn="ctr"/>
            <a:r>
              <a:rPr lang="en-US" sz="4800" dirty="0">
                <a:latin typeface="Helvetica Neue Medium"/>
                <a:cs typeface="Helvetica Neue Medium"/>
              </a:rPr>
              <a:t>Uranus </a:t>
            </a:r>
            <a:r>
              <a:rPr lang="en-US" sz="4800" dirty="0">
                <a:latin typeface="Helvetica Neue Thin"/>
                <a:cs typeface="Helvetica Neue Thin"/>
              </a:rPr>
              <a:t>in Taurus</a:t>
            </a:r>
          </a:p>
          <a:p>
            <a:pPr lvl="0" algn="ctr"/>
            <a:r>
              <a:rPr lang="en-US" sz="2000" b="1" dirty="0">
                <a:latin typeface="Helvetica Neue" charset="0"/>
                <a:ea typeface="Helvetica Neue" charset="0"/>
                <a:cs typeface="Helvetica Neue" charset="0"/>
              </a:rPr>
              <a:t>May 16, 2018 – Aug 7 </a:t>
            </a:r>
            <a:r>
              <a:rPr lang="en-US" sz="2000" dirty="0">
                <a:latin typeface="Helvetica Neue" charset="0"/>
                <a:ea typeface="Helvetica Neue" charset="0"/>
                <a:cs typeface="Helvetica Neue" charset="0"/>
              </a:rPr>
              <a:t>( 2° Tau) • </a:t>
            </a:r>
            <a:r>
              <a:rPr lang="en-US" sz="2000" b="1" dirty="0">
                <a:solidFill>
                  <a:srgbClr val="FFC000"/>
                </a:solidFill>
                <a:latin typeface="Helvetica Neue" charset="0"/>
                <a:ea typeface="Helvetica Neue" charset="0"/>
                <a:cs typeface="Helvetica Neue" charset="0"/>
              </a:rPr>
              <a:t>Rx Aug 8 - Nov 6  </a:t>
            </a:r>
            <a:r>
              <a:rPr lang="en-US" sz="2000" dirty="0">
                <a:solidFill>
                  <a:srgbClr val="FFC000"/>
                </a:solidFill>
                <a:latin typeface="Helvetica Neue" charset="0"/>
                <a:ea typeface="Helvetica Neue" charset="0"/>
                <a:cs typeface="Helvetica Neue" charset="0"/>
              </a:rPr>
              <a:t>(0° Tau) </a:t>
            </a:r>
            <a:r>
              <a:rPr lang="en-US" sz="2000" dirty="0">
                <a:latin typeface="Helvetica Neue" charset="0"/>
                <a:ea typeface="Helvetica Neue" charset="0"/>
                <a:cs typeface="Helvetica Neue" charset="0"/>
              </a:rPr>
              <a:t>-&gt;&gt; July 8</a:t>
            </a:r>
            <a:r>
              <a:rPr lang="en-US" sz="2000" baseline="30000" dirty="0">
                <a:latin typeface="Helvetica Neue" charset="0"/>
                <a:ea typeface="Helvetica Neue" charset="0"/>
                <a:cs typeface="Helvetica Neue" charset="0"/>
              </a:rPr>
              <a:t>th</a:t>
            </a:r>
            <a:r>
              <a:rPr lang="en-US" sz="2000" dirty="0">
                <a:latin typeface="Helvetica Neue" charset="0"/>
                <a:ea typeface="Helvetica Neue" charset="0"/>
                <a:cs typeface="Helvetica Neue" charset="0"/>
              </a:rPr>
              <a:t> 2025</a:t>
            </a:r>
            <a:endParaRPr lang="en-US" sz="4800" dirty="0">
              <a:latin typeface="Helvetica Neue Thin"/>
              <a:cs typeface="Helvetica Neue Thin"/>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97" y="-140679"/>
            <a:ext cx="1840179" cy="1532157"/>
          </a:xfrm>
          <a:prstGeom prst="rect">
            <a:avLst/>
          </a:prstGeom>
        </p:spPr>
      </p:pic>
      <p:sp>
        <p:nvSpPr>
          <p:cNvPr id="4" name="Rectangle 3"/>
          <p:cNvSpPr/>
          <p:nvPr/>
        </p:nvSpPr>
        <p:spPr>
          <a:xfrm>
            <a:off x="3793067" y="1374273"/>
            <a:ext cx="8398933" cy="4031873"/>
          </a:xfrm>
          <a:prstGeom prst="rect">
            <a:avLst/>
          </a:prstGeom>
        </p:spPr>
        <p:txBody>
          <a:bodyPr wrap="square">
            <a:spAutoFit/>
          </a:bodyPr>
          <a:lstStyle/>
          <a:p>
            <a:r>
              <a:rPr lang="en-US" sz="2800" dirty="0">
                <a:solidFill>
                  <a:schemeClr val="accent2">
                    <a:lumMod val="60000"/>
                    <a:lumOff val="40000"/>
                  </a:schemeClr>
                </a:solidFill>
                <a:latin typeface="Helvetica Neue Light" panose="02000403000000020004" pitchFamily="2" charset="0"/>
                <a:ea typeface="Helvetica Neue Light" panose="02000403000000020004" pitchFamily="2" charset="0"/>
                <a:cs typeface="Helvetica Neue" charset="0"/>
              </a:rPr>
              <a:t>Focus on innovation in </a:t>
            </a:r>
            <a:r>
              <a:rPr lang="en-US" sz="2800" b="1" dirty="0">
                <a:solidFill>
                  <a:schemeClr val="accent2">
                    <a:lumMod val="60000"/>
                    <a:lumOff val="40000"/>
                  </a:schemeClr>
                </a:solidFill>
                <a:latin typeface="Helvetica Neue" charset="0"/>
                <a:ea typeface="Helvetica Neue" charset="0"/>
                <a:cs typeface="Helvetica Neue" charset="0"/>
              </a:rPr>
              <a:t>producing wealth</a:t>
            </a:r>
            <a:r>
              <a:rPr lang="en-US" sz="2800" dirty="0">
                <a:solidFill>
                  <a:schemeClr val="accent2">
                    <a:lumMod val="60000"/>
                    <a:lumOff val="40000"/>
                  </a:schemeClr>
                </a:solidFill>
                <a:latin typeface="Helvetica Neue" charset="0"/>
                <a:ea typeface="Helvetica Neue" charset="0"/>
                <a:cs typeface="Helvetica Neue" charset="0"/>
              </a:rPr>
              <a:t>, </a:t>
            </a:r>
            <a:r>
              <a:rPr lang="en-US" sz="2800" dirty="0">
                <a:solidFill>
                  <a:schemeClr val="accent2">
                    <a:lumMod val="60000"/>
                    <a:lumOff val="40000"/>
                  </a:schemeClr>
                </a:solidFill>
                <a:latin typeface="Helvetica Neue Light" panose="02000403000000020004" pitchFamily="2" charset="0"/>
                <a:ea typeface="Helvetica Neue Light" panose="02000403000000020004" pitchFamily="2" charset="0"/>
                <a:cs typeface="Helvetica Neue" charset="0"/>
              </a:rPr>
              <a:t>by </a:t>
            </a:r>
          </a:p>
          <a:p>
            <a:r>
              <a:rPr lang="en-US" sz="2800" dirty="0">
                <a:solidFill>
                  <a:schemeClr val="accent2">
                    <a:lumMod val="60000"/>
                    <a:lumOff val="40000"/>
                  </a:schemeClr>
                </a:solidFill>
                <a:latin typeface="Helvetica Neue Light" panose="02000403000000020004" pitchFamily="2" charset="0"/>
                <a:ea typeface="Helvetica Neue Light" panose="02000403000000020004" pitchFamily="2" charset="0"/>
                <a:cs typeface="Helvetica Neue" charset="0"/>
              </a:rPr>
              <a:t>being</a:t>
            </a:r>
            <a:r>
              <a:rPr lang="en-US" sz="2800" dirty="0">
                <a:solidFill>
                  <a:schemeClr val="accent2">
                    <a:lumMod val="60000"/>
                    <a:lumOff val="40000"/>
                  </a:schemeClr>
                </a:solidFill>
                <a:latin typeface="Helvetica Neue" charset="0"/>
                <a:ea typeface="Helvetica Neue" charset="0"/>
                <a:cs typeface="Helvetica Neue" charset="0"/>
              </a:rPr>
              <a:t> </a:t>
            </a:r>
            <a:r>
              <a:rPr lang="en-US" sz="2800" b="1" dirty="0">
                <a:solidFill>
                  <a:schemeClr val="accent2">
                    <a:lumMod val="60000"/>
                    <a:lumOff val="40000"/>
                  </a:schemeClr>
                </a:solidFill>
                <a:latin typeface="Helvetica" charset="-18"/>
                <a:ea typeface="Helvetica" charset="-18"/>
                <a:cs typeface="Helvetica" charset="-18"/>
              </a:rPr>
              <a:t>resourceful, productive and stable</a:t>
            </a:r>
            <a:r>
              <a:rPr lang="en-US" sz="2800" dirty="0">
                <a:solidFill>
                  <a:schemeClr val="accent2">
                    <a:lumMod val="60000"/>
                    <a:lumOff val="40000"/>
                  </a:schemeClr>
                </a:solidFill>
                <a:latin typeface="Helvetica" charset="-18"/>
                <a:ea typeface="Helvetica" charset="-18"/>
                <a:cs typeface="Helvetica" charset="-18"/>
              </a:rPr>
              <a:t>. </a:t>
            </a:r>
            <a:r>
              <a:rPr lang="en-US" sz="1600" dirty="0">
                <a:solidFill>
                  <a:schemeClr val="accent6"/>
                </a:solidFill>
                <a:latin typeface="Helvetica Neue" charset="0"/>
                <a:ea typeface="Helvetica Neue" charset="0"/>
                <a:cs typeface="Helvetica Neue" charset="0"/>
              </a:rPr>
              <a:t> </a:t>
            </a:r>
            <a:br>
              <a:rPr lang="en-US" sz="1600" dirty="0">
                <a:solidFill>
                  <a:schemeClr val="accent6"/>
                </a:solidFill>
                <a:latin typeface="Helvetica Neue" charset="0"/>
                <a:ea typeface="Helvetica Neue" charset="0"/>
                <a:cs typeface="Helvetica Neue" charset="0"/>
              </a:rPr>
            </a:br>
            <a:endParaRPr lang="en-US" sz="1400" b="1" dirty="0">
              <a:latin typeface="Helvetica" charset="-18"/>
              <a:ea typeface="Helvetica" charset="-18"/>
              <a:cs typeface="Helvetica" charset="-18"/>
            </a:endParaRPr>
          </a:p>
          <a:p>
            <a:r>
              <a:rPr lang="en-US" sz="2000" b="1" dirty="0">
                <a:latin typeface="Helvetica" charset="-18"/>
                <a:ea typeface="Helvetica" charset="-18"/>
                <a:cs typeface="Helvetica" charset="-18"/>
              </a:rPr>
              <a:t>Revolutionary changes in </a:t>
            </a:r>
            <a:r>
              <a:rPr lang="en-US" sz="2000" b="1" u="sng" dirty="0">
                <a:latin typeface="Helvetica" charset="-18"/>
                <a:ea typeface="Helvetica" charset="-18"/>
                <a:cs typeface="Helvetica" charset="-18"/>
              </a:rPr>
              <a:t>Economic</a:t>
            </a:r>
            <a:r>
              <a:rPr lang="en-US" sz="2000" b="1" dirty="0">
                <a:latin typeface="Helvetica" charset="-18"/>
                <a:ea typeface="Helvetica" charset="-18"/>
                <a:cs typeface="Helvetica" charset="-18"/>
              </a:rPr>
              <a:t> and </a:t>
            </a:r>
            <a:r>
              <a:rPr lang="en-US" sz="2000" b="1" u="sng" dirty="0">
                <a:latin typeface="Helvetica" charset="-18"/>
                <a:ea typeface="Helvetica" charset="-18"/>
                <a:cs typeface="Helvetica" charset="-18"/>
              </a:rPr>
              <a:t>Material</a:t>
            </a:r>
            <a:r>
              <a:rPr lang="en-US" sz="2000" b="1" dirty="0">
                <a:latin typeface="Helvetica" charset="-18"/>
                <a:ea typeface="Helvetica" charset="-18"/>
                <a:cs typeface="Helvetica" charset="-18"/>
              </a:rPr>
              <a:t> Situations. </a:t>
            </a:r>
            <a:endParaRPr lang="en-US" sz="2000" dirty="0">
              <a:latin typeface="Helvetica" charset="-18"/>
              <a:ea typeface="Helvetica" charset="-18"/>
              <a:cs typeface="Helvetica" charset="-18"/>
            </a:endParaRPr>
          </a:p>
          <a:p>
            <a:r>
              <a:rPr lang="en-US" sz="2000" b="1" dirty="0">
                <a:latin typeface="Helvetica" charset="-18"/>
                <a:ea typeface="Helvetica" charset="-18"/>
                <a:cs typeface="Helvetica" charset="-18"/>
              </a:rPr>
              <a:t>Can Bring in Sudden Windfalls or Sudden Losses.</a:t>
            </a:r>
            <a:r>
              <a:rPr lang="en-US" sz="2000" b="1" dirty="0"/>
              <a:t> </a:t>
            </a:r>
          </a:p>
          <a:p>
            <a:pPr marL="285750" lvl="1" indent="-285750">
              <a:buFont typeface="Arial" charset="0"/>
              <a:buChar char="•"/>
            </a:pPr>
            <a:r>
              <a:rPr lang="en-US" sz="1600" dirty="0">
                <a:solidFill>
                  <a:schemeClr val="accent6"/>
                </a:solidFill>
                <a:latin typeface="Helvetica Neue" charset="0"/>
                <a:ea typeface="Helvetica Neue" charset="0"/>
                <a:cs typeface="Helvetica Neue" charset="0"/>
              </a:rPr>
              <a:t>Changes in values bring in </a:t>
            </a:r>
            <a:r>
              <a:rPr lang="en-US" sz="1600" u="sng" dirty="0">
                <a:solidFill>
                  <a:schemeClr val="accent6"/>
                </a:solidFill>
                <a:latin typeface="Helvetica Neue" charset="0"/>
                <a:ea typeface="Helvetica Neue" charset="0"/>
                <a:cs typeface="Helvetica Neue" charset="0"/>
              </a:rPr>
              <a:t>opportunities</a:t>
            </a:r>
            <a:r>
              <a:rPr lang="en-US" sz="1600" dirty="0">
                <a:solidFill>
                  <a:schemeClr val="accent6"/>
                </a:solidFill>
                <a:latin typeface="Helvetica Neue" charset="0"/>
                <a:ea typeface="Helvetica Neue" charset="0"/>
                <a:cs typeface="Helvetica Neue" charset="0"/>
              </a:rPr>
              <a:t> for </a:t>
            </a:r>
            <a:r>
              <a:rPr lang="en-US" sz="1600" b="1" dirty="0">
                <a:solidFill>
                  <a:schemeClr val="accent2">
                    <a:lumMod val="60000"/>
                    <a:lumOff val="40000"/>
                  </a:schemeClr>
                </a:solidFill>
                <a:latin typeface="Helvetica Neue" charset="0"/>
                <a:ea typeface="Helvetica Neue" charset="0"/>
                <a:cs typeface="Helvetica Neue" charset="0"/>
              </a:rPr>
              <a:t>transition of power, </a:t>
            </a:r>
            <a:r>
              <a:rPr lang="en-US" sz="1600" dirty="0">
                <a:solidFill>
                  <a:schemeClr val="accent6"/>
                </a:solidFill>
                <a:latin typeface="Helvetica Neue" charset="0"/>
                <a:ea typeface="Helvetica Neue" charset="0"/>
                <a:cs typeface="Helvetica Neue" charset="0"/>
              </a:rPr>
              <a:t>structure &amp; peace.</a:t>
            </a:r>
          </a:p>
          <a:p>
            <a:pPr marL="285750" lvl="1" indent="-285750">
              <a:buFont typeface="Arial" charset="0"/>
              <a:buChar char="•"/>
            </a:pPr>
            <a:r>
              <a:rPr lang="en-US" sz="1600" dirty="0">
                <a:solidFill>
                  <a:schemeClr val="accent6"/>
                </a:solidFill>
                <a:latin typeface="Helvetica Neue" charset="0"/>
                <a:ea typeface="Helvetica Neue" charset="0"/>
                <a:cs typeface="Helvetica Neue" charset="0"/>
              </a:rPr>
              <a:t>Possible sudden changes in </a:t>
            </a:r>
            <a:r>
              <a:rPr lang="en-US" sz="1600" b="1" dirty="0">
                <a:solidFill>
                  <a:schemeClr val="accent2">
                    <a:lumMod val="60000"/>
                    <a:lumOff val="40000"/>
                  </a:schemeClr>
                </a:solidFill>
                <a:latin typeface="Helvetica Neue" charset="0"/>
                <a:ea typeface="Helvetica Neue" charset="0"/>
                <a:cs typeface="Helvetica Neue" charset="0"/>
              </a:rPr>
              <a:t>means of earning a living</a:t>
            </a:r>
            <a:r>
              <a:rPr lang="en-US" sz="1600" b="1" dirty="0">
                <a:solidFill>
                  <a:schemeClr val="accent6"/>
                </a:solidFill>
                <a:latin typeface="Helvetica Neue" charset="0"/>
                <a:ea typeface="Helvetica Neue" charset="0"/>
                <a:cs typeface="Helvetica Neue" charset="0"/>
              </a:rPr>
              <a:t>.</a:t>
            </a:r>
          </a:p>
          <a:p>
            <a:pPr marL="285750" indent="-285750">
              <a:buFont typeface="Arial" charset="0"/>
              <a:buChar char="•"/>
            </a:pPr>
            <a:r>
              <a:rPr lang="en-US" sz="1600" dirty="0">
                <a:solidFill>
                  <a:schemeClr val="accent6"/>
                </a:solidFill>
                <a:latin typeface="Helvetica Neue" charset="0"/>
                <a:ea typeface="Helvetica Neue" charset="0"/>
                <a:cs typeface="Helvetica Neue" charset="0"/>
              </a:rPr>
              <a:t>Prepare your </a:t>
            </a:r>
            <a:r>
              <a:rPr lang="en-US" sz="1600" b="1" dirty="0">
                <a:solidFill>
                  <a:schemeClr val="accent2">
                    <a:lumMod val="60000"/>
                    <a:lumOff val="40000"/>
                  </a:schemeClr>
                </a:solidFill>
                <a:latin typeface="Helvetica Neue" charset="0"/>
                <a:ea typeface="Helvetica Neue" charset="0"/>
                <a:cs typeface="Helvetica Neue" charset="0"/>
              </a:rPr>
              <a:t>finances/money/property</a:t>
            </a:r>
            <a:r>
              <a:rPr lang="en-US" sz="1600" b="1" dirty="0">
                <a:solidFill>
                  <a:schemeClr val="accent6"/>
                </a:solidFill>
                <a:latin typeface="Helvetica Neue" charset="0"/>
                <a:ea typeface="Helvetica Neue" charset="0"/>
                <a:cs typeface="Helvetica Neue" charset="0"/>
              </a:rPr>
              <a:t> </a:t>
            </a:r>
            <a:r>
              <a:rPr lang="en-US" sz="1600" dirty="0">
                <a:solidFill>
                  <a:schemeClr val="accent6"/>
                </a:solidFill>
                <a:latin typeface="Helvetica Neue" charset="0"/>
                <a:ea typeface="Helvetica Neue" charset="0"/>
                <a:cs typeface="Helvetica Neue" charset="0"/>
              </a:rPr>
              <a:t>to withstand flexibility and sudden changes.</a:t>
            </a:r>
          </a:p>
          <a:p>
            <a:endParaRPr lang="en-US" sz="1400" dirty="0">
              <a:solidFill>
                <a:schemeClr val="accent2">
                  <a:lumMod val="60000"/>
                  <a:lumOff val="40000"/>
                </a:schemeClr>
              </a:solidFill>
              <a:latin typeface="Helvetica" charset="-18"/>
              <a:ea typeface="Helvetica" charset="-18"/>
              <a:cs typeface="Helvetica" charset="-18"/>
            </a:endParaRPr>
          </a:p>
          <a:p>
            <a:r>
              <a:rPr lang="en-US" sz="2000" b="1" dirty="0">
                <a:latin typeface="Helvetica Neue" charset="0"/>
                <a:ea typeface="Helvetica Neue" charset="0"/>
                <a:cs typeface="Helvetica Neue" charset="0"/>
              </a:rPr>
              <a:t>Technological Advances/Progressive Reform </a:t>
            </a:r>
          </a:p>
          <a:p>
            <a:r>
              <a:rPr lang="en-US" sz="1600" dirty="0">
                <a:solidFill>
                  <a:schemeClr val="accent6"/>
                </a:solidFill>
                <a:latin typeface="Helvetica Neue" charset="0"/>
                <a:ea typeface="Helvetica Neue" charset="0"/>
                <a:cs typeface="Helvetica Neue" charset="0"/>
              </a:rPr>
              <a:t>• In Practical </a:t>
            </a:r>
            <a:r>
              <a:rPr lang="en-US" sz="1600" b="1" dirty="0">
                <a:solidFill>
                  <a:schemeClr val="accent2">
                    <a:lumMod val="60000"/>
                    <a:lumOff val="40000"/>
                  </a:schemeClr>
                </a:solidFill>
                <a:latin typeface="Helvetica Neue" charset="0"/>
                <a:ea typeface="Helvetica Neue" charset="0"/>
                <a:cs typeface="Helvetica Neue" charset="0"/>
              </a:rPr>
              <a:t>Earth/Food Sciences </a:t>
            </a:r>
            <a:r>
              <a:rPr lang="en-US" sz="1600" dirty="0">
                <a:solidFill>
                  <a:schemeClr val="accent6"/>
                </a:solidFill>
                <a:latin typeface="Helvetica Neue" charset="0"/>
                <a:ea typeface="Helvetica Neue" charset="0"/>
                <a:cs typeface="Helvetica Neue" charset="0"/>
              </a:rPr>
              <a:t>• Agricultural Production </a:t>
            </a:r>
          </a:p>
          <a:p>
            <a:r>
              <a:rPr lang="en-US" sz="1600" dirty="0">
                <a:solidFill>
                  <a:schemeClr val="accent6"/>
                </a:solidFill>
                <a:latin typeface="Helvetica Neue" charset="0"/>
                <a:ea typeface="Helvetica Neue" charset="0"/>
                <a:cs typeface="Helvetica Neue" charset="0"/>
              </a:rPr>
              <a:t>• Botany/Gardening • Progressive Reform in </a:t>
            </a:r>
            <a:r>
              <a:rPr lang="en-US" sz="1600" b="1" dirty="0">
                <a:solidFill>
                  <a:schemeClr val="accent2">
                    <a:lumMod val="60000"/>
                    <a:lumOff val="40000"/>
                  </a:schemeClr>
                </a:solidFill>
                <a:latin typeface="Helvetica Neue" charset="0"/>
                <a:ea typeface="Helvetica Neue" charset="0"/>
                <a:cs typeface="Helvetica Neue" charset="0"/>
              </a:rPr>
              <a:t>Conservation of Resources </a:t>
            </a:r>
          </a:p>
          <a:p>
            <a:r>
              <a:rPr lang="en-US" sz="1600" dirty="0">
                <a:solidFill>
                  <a:schemeClr val="accent6"/>
                </a:solidFill>
                <a:latin typeface="Helvetica Neue" charset="0"/>
                <a:ea typeface="Helvetica Neue" charset="0"/>
                <a:cs typeface="Helvetica Neue" charset="0"/>
              </a:rPr>
              <a:t>• </a:t>
            </a:r>
            <a:r>
              <a:rPr lang="en-US" sz="1600" b="1" dirty="0">
                <a:solidFill>
                  <a:schemeClr val="accent2">
                    <a:lumMod val="60000"/>
                    <a:lumOff val="40000"/>
                  </a:schemeClr>
                </a:solidFill>
                <a:latin typeface="Helvetica Neue" charset="0"/>
                <a:ea typeface="Helvetica Neue" charset="0"/>
                <a:cs typeface="Helvetica Neue" charset="0"/>
              </a:rPr>
              <a:t>Life/Fertility/Birth Technology </a:t>
            </a:r>
            <a:r>
              <a:rPr lang="en-US" sz="1600" dirty="0">
                <a:solidFill>
                  <a:schemeClr val="accent6"/>
                </a:solidFill>
                <a:latin typeface="Helvetica Neue" charset="0"/>
                <a:ea typeface="Helvetica Neue" charset="0"/>
                <a:cs typeface="Helvetica Neue" charset="0"/>
              </a:rPr>
              <a:t>• Focus on </a:t>
            </a:r>
            <a:r>
              <a:rPr lang="en-US" sz="1600" b="1" dirty="0">
                <a:solidFill>
                  <a:schemeClr val="accent2">
                    <a:lumMod val="60000"/>
                    <a:lumOff val="40000"/>
                  </a:schemeClr>
                </a:solidFill>
                <a:latin typeface="Helvetica Neue" charset="0"/>
                <a:ea typeface="Helvetica Neue" charset="0"/>
                <a:cs typeface="Helvetica Neue" charset="0"/>
              </a:rPr>
              <a:t>Banking, Finance </a:t>
            </a:r>
            <a:r>
              <a:rPr lang="en-US" sz="1600" dirty="0">
                <a:solidFill>
                  <a:schemeClr val="accent6"/>
                </a:solidFill>
                <a:latin typeface="Helvetica Neue" charset="0"/>
                <a:ea typeface="Helvetica Neue" charset="0"/>
                <a:cs typeface="Helvetica Neue" charset="0"/>
              </a:rPr>
              <a:t>• Clothing</a:t>
            </a:r>
          </a:p>
          <a:p>
            <a:r>
              <a:rPr lang="en-US" sz="1600" dirty="0">
                <a:solidFill>
                  <a:schemeClr val="accent6"/>
                </a:solidFill>
                <a:latin typeface="Helvetica Neue" charset="0"/>
                <a:ea typeface="Helvetica Neue" charset="0"/>
                <a:cs typeface="Helvetica Neue" charset="0"/>
              </a:rPr>
              <a:t>• Aesthetics • </a:t>
            </a:r>
            <a:r>
              <a:rPr lang="en-US" sz="1600" b="1" dirty="0">
                <a:solidFill>
                  <a:schemeClr val="accent2">
                    <a:lumMod val="60000"/>
                    <a:lumOff val="40000"/>
                  </a:schemeClr>
                </a:solidFill>
                <a:latin typeface="Helvetica Neue" charset="0"/>
                <a:ea typeface="Helvetica Neue" charset="0"/>
                <a:cs typeface="Helvetica Neue" charset="0"/>
              </a:rPr>
              <a:t>Art</a:t>
            </a:r>
            <a:r>
              <a:rPr lang="en-US" sz="1600" dirty="0">
                <a:solidFill>
                  <a:schemeClr val="accent6"/>
                </a:solidFill>
                <a:latin typeface="Helvetica Neue" charset="0"/>
                <a:ea typeface="Helvetica Neue" charset="0"/>
                <a:cs typeface="Helvetica Neue" charset="0"/>
              </a:rPr>
              <a:t> • Culture • Furniture</a:t>
            </a:r>
            <a:r>
              <a:rPr lang="en-US" sz="1600" b="1" dirty="0">
                <a:solidFill>
                  <a:schemeClr val="accent2">
                    <a:lumMod val="60000"/>
                    <a:lumOff val="40000"/>
                  </a:schemeClr>
                </a:solidFill>
                <a:latin typeface="Helvetica Neue" charset="0"/>
                <a:ea typeface="Helvetica Neue" charset="0"/>
                <a:cs typeface="Helvetica Neue" charset="0"/>
              </a:rPr>
              <a:t> • Online Spending </a:t>
            </a:r>
            <a:r>
              <a:rPr lang="en-US" sz="1600" dirty="0">
                <a:solidFill>
                  <a:schemeClr val="accent6"/>
                </a:solidFill>
                <a:latin typeface="Helvetica Neue" charset="0"/>
                <a:ea typeface="Helvetica Neue" charset="0"/>
                <a:cs typeface="Helvetica Neue" charset="0"/>
              </a:rPr>
              <a:t>• Merchandising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4582" y="1249676"/>
            <a:ext cx="12434105" cy="68017"/>
          </a:xfrm>
          <a:prstGeom prst="rect">
            <a:avLst/>
          </a:prstGeom>
        </p:spPr>
      </p:pic>
      <p:sp>
        <p:nvSpPr>
          <p:cNvPr id="6" name="Rectangle 5">
            <a:extLst>
              <a:ext uri="{FF2B5EF4-FFF2-40B4-BE49-F238E27FC236}">
                <a16:creationId xmlns:a16="http://schemas.microsoft.com/office/drawing/2014/main" id="{DE459259-F0DC-814E-8B5C-B8C44B4B3F58}"/>
              </a:ext>
            </a:extLst>
          </p:cNvPr>
          <p:cNvSpPr/>
          <p:nvPr/>
        </p:nvSpPr>
        <p:spPr>
          <a:xfrm>
            <a:off x="3541852" y="5549547"/>
            <a:ext cx="8650147" cy="1107996"/>
          </a:xfrm>
          <a:prstGeom prst="rect">
            <a:avLst/>
          </a:prstGeom>
        </p:spPr>
        <p:txBody>
          <a:bodyPr wrap="square">
            <a:spAutoFit/>
          </a:bodyPr>
          <a:lstStyle/>
          <a:p>
            <a:pPr algn="ctr"/>
            <a:r>
              <a:rPr lang="en-US" sz="1050" dirty="0">
                <a:solidFill>
                  <a:schemeClr val="accent2">
                    <a:lumMod val="60000"/>
                    <a:lumOff val="40000"/>
                  </a:schemeClr>
                </a:solidFill>
                <a:latin typeface="Helvetica Neue" charset="0"/>
                <a:ea typeface="Helvetica Neue" charset="0"/>
                <a:cs typeface="Helvetica Neue" charset="0"/>
              </a:rPr>
              <a:t>SATURN TRINE URANUS</a:t>
            </a:r>
          </a:p>
          <a:p>
            <a:pPr algn="ctr"/>
            <a:r>
              <a:rPr lang="en-US" b="1" dirty="0">
                <a:latin typeface="Helvetica" charset="-18"/>
                <a:ea typeface="Helvetica" charset="-18"/>
                <a:cs typeface="Helvetica" charset="-18"/>
              </a:rPr>
              <a:t>Discipline, Order and Responsibility Lead to Understanding and Freedom.</a:t>
            </a:r>
          </a:p>
          <a:p>
            <a:pPr algn="ctr"/>
            <a:endParaRPr lang="en-US" sz="900" b="1" dirty="0">
              <a:latin typeface="Helvetica Neue" charset="0"/>
              <a:ea typeface="Helvetica Neue" charset="0"/>
              <a:cs typeface="Helvetica Neue" charset="0"/>
            </a:endParaRPr>
          </a:p>
          <a:p>
            <a:pPr algn="ctr"/>
            <a:r>
              <a:rPr lang="en-US" sz="1050" dirty="0">
                <a:solidFill>
                  <a:schemeClr val="accent2">
                    <a:lumMod val="60000"/>
                    <a:lumOff val="40000"/>
                  </a:schemeClr>
                </a:solidFill>
                <a:latin typeface="Helvetica Neue" charset="0"/>
                <a:ea typeface="Helvetica Neue" charset="0"/>
                <a:cs typeface="Helvetica Neue" charset="0"/>
              </a:rPr>
              <a:t>PLUTO TRINE URANUS</a:t>
            </a:r>
          </a:p>
          <a:p>
            <a:pPr algn="ctr"/>
            <a:r>
              <a:rPr lang="en-US" b="1" dirty="0">
                <a:latin typeface="Helvetica" charset="-18"/>
                <a:ea typeface="Helvetica" charset="-18"/>
                <a:cs typeface="Helvetica" charset="-18"/>
              </a:rPr>
              <a:t>Positive Evolution Leading to Consciousness Expanding.</a:t>
            </a:r>
          </a:p>
        </p:txBody>
      </p:sp>
    </p:spTree>
    <p:extLst>
      <p:ext uri="{BB962C8B-B14F-4D97-AF65-F5344CB8AC3E}">
        <p14:creationId xmlns:p14="http://schemas.microsoft.com/office/powerpoint/2010/main" val="675611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9686D5-E167-744C-86B0-EE9F0972B5B6}"/>
              </a:ext>
            </a:extLst>
          </p:cNvPr>
          <p:cNvSpPr/>
          <p:nvPr/>
        </p:nvSpPr>
        <p:spPr>
          <a:xfrm>
            <a:off x="1064871" y="2235770"/>
            <a:ext cx="10001878" cy="3908762"/>
          </a:xfrm>
          <a:prstGeom prst="rect">
            <a:avLst/>
          </a:prstGeom>
        </p:spPr>
        <p:txBody>
          <a:bodyPr wrap="square">
            <a:spAutoFit/>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Economic Indicators not bolstering confidence</a:t>
            </a:r>
          </a:p>
          <a:p>
            <a:pPr marL="285750" indent="-285750">
              <a:lnSpc>
                <a:spcPct val="150000"/>
              </a:lnSpc>
              <a:buFont typeface="Arial" charset="0"/>
              <a:buChar char="•"/>
            </a:pPr>
            <a:r>
              <a:rPr lang="en-US" dirty="0">
                <a:latin typeface="Helvetica Neue" charset="0"/>
                <a:ea typeface="Helvetica Neue" charset="0"/>
                <a:cs typeface="Helvetica Neue" charset="0"/>
              </a:rPr>
              <a:t>The World Bank cut its growth forecast. </a:t>
            </a:r>
          </a:p>
          <a:p>
            <a:pPr marL="285750" indent="-285750">
              <a:lnSpc>
                <a:spcPct val="150000"/>
              </a:lnSpc>
              <a:buFont typeface="Arial" charset="0"/>
              <a:buChar char="•"/>
            </a:pPr>
            <a:r>
              <a:rPr lang="en-US" dirty="0">
                <a:latin typeface="Helvetica Neue" charset="0"/>
                <a:ea typeface="Helvetica Neue" charset="0"/>
                <a:cs typeface="Helvetica Neue" charset="0"/>
              </a:rPr>
              <a:t>China is pouring hundreds of billions of dollars into its slowing economy. </a:t>
            </a:r>
          </a:p>
          <a:p>
            <a:pPr marL="285750" indent="-285750">
              <a:lnSpc>
                <a:spcPct val="150000"/>
              </a:lnSpc>
              <a:buFont typeface="Arial" charset="0"/>
              <a:buChar char="•"/>
            </a:pPr>
            <a:r>
              <a:rPr lang="en-US" dirty="0">
                <a:latin typeface="Helvetica Neue" charset="0"/>
                <a:ea typeface="Helvetica Neue" charset="0"/>
                <a:cs typeface="Helvetica Neue" charset="0"/>
              </a:rPr>
              <a:t>Apple’s downgraded sales forecast, which led to a market sell-off, was just </a:t>
            </a:r>
            <a:r>
              <a:rPr lang="en-US" dirty="0">
                <a:solidFill>
                  <a:schemeClr val="accent6"/>
                </a:solidFill>
                <a:latin typeface="Helvetica Neue" charset="0"/>
                <a:ea typeface="Helvetica Neue" charset="0"/>
                <a:cs typeface="Helvetica Neue" charset="0"/>
              </a:rPr>
              <a:t>one of several warnings</a:t>
            </a:r>
            <a:r>
              <a:rPr lang="en-US" dirty="0">
                <a:latin typeface="Helvetica Neue" charset="0"/>
                <a:ea typeface="Helvetica Neue" charset="0"/>
                <a:cs typeface="Helvetica Neue" charset="0"/>
              </a:rPr>
              <a:t> from major companies.</a:t>
            </a:r>
          </a:p>
          <a:p>
            <a:pPr marL="285750" indent="-285750">
              <a:lnSpc>
                <a:spcPct val="150000"/>
              </a:lnSpc>
              <a:buFont typeface="Arial" charset="0"/>
              <a:buChar char="•"/>
            </a:pPr>
            <a:r>
              <a:rPr lang="en-US" dirty="0">
                <a:latin typeface="Helvetica Neue" charset="0"/>
                <a:ea typeface="Helvetica Neue" charset="0"/>
                <a:cs typeface="Helvetica Neue" charset="0"/>
              </a:rPr>
              <a:t>Citigroup reported quarterly revenue of almost half a billion dollars less than analysts had expected, saying </a:t>
            </a:r>
            <a:r>
              <a:rPr lang="en-US" dirty="0">
                <a:solidFill>
                  <a:schemeClr val="accent6"/>
                </a:solidFill>
                <a:latin typeface="Helvetica Neue" charset="0"/>
                <a:ea typeface="Helvetica Neue" charset="0"/>
                <a:cs typeface="Helvetica Neue" charset="0"/>
              </a:rPr>
              <a:t>economic uncertainty </a:t>
            </a:r>
            <a:r>
              <a:rPr lang="en-US" dirty="0">
                <a:latin typeface="Helvetica Neue" charset="0"/>
                <a:ea typeface="Helvetica Neue" charset="0"/>
                <a:cs typeface="Helvetica Neue" charset="0"/>
              </a:rPr>
              <a:t>had hurt its trading business.</a:t>
            </a:r>
          </a:p>
          <a:p>
            <a:pPr marL="285750" indent="-285750">
              <a:lnSpc>
                <a:spcPct val="150000"/>
              </a:lnSpc>
              <a:buFont typeface="Arial" charset="0"/>
              <a:buChar char="•"/>
            </a:pPr>
            <a:r>
              <a:rPr lang="en-US" dirty="0">
                <a:latin typeface="Helvetica Neue" charset="0"/>
                <a:ea typeface="Helvetica Neue" charset="0"/>
                <a:cs typeface="Helvetica Neue" charset="0"/>
              </a:rPr>
              <a:t>“</a:t>
            </a:r>
            <a:r>
              <a:rPr lang="en-US" dirty="0">
                <a:solidFill>
                  <a:schemeClr val="accent6"/>
                </a:solidFill>
                <a:latin typeface="Helvetica Neue" charset="0"/>
                <a:ea typeface="Helvetica Neue" charset="0"/>
                <a:cs typeface="Helvetica Neue" charset="0"/>
              </a:rPr>
              <a:t>Almost all economists are forecasting a slowdown</a:t>
            </a:r>
            <a:r>
              <a:rPr lang="en-US" dirty="0">
                <a:latin typeface="Helvetica Neue" charset="0"/>
                <a:ea typeface="Helvetica Neue" charset="0"/>
                <a:cs typeface="Helvetica Neue" charset="0"/>
              </a:rPr>
              <a:t>” for 2019, Janet Yellen, the former Federal Reserve chairwoman, said in New York yesterday. </a:t>
            </a:r>
          </a:p>
        </p:txBody>
      </p:sp>
      <p:sp>
        <p:nvSpPr>
          <p:cNvPr id="3" name="Rectangle 2">
            <a:extLst>
              <a:ext uri="{FF2B5EF4-FFF2-40B4-BE49-F238E27FC236}">
                <a16:creationId xmlns:a16="http://schemas.microsoft.com/office/drawing/2014/main" id="{87B77729-C2A7-FB4E-AE45-3D76BFCB0089}"/>
              </a:ext>
            </a:extLst>
          </p:cNvPr>
          <p:cNvSpPr/>
          <p:nvPr/>
        </p:nvSpPr>
        <p:spPr>
          <a:xfrm>
            <a:off x="5609328" y="6250080"/>
            <a:ext cx="3291286" cy="338554"/>
          </a:xfrm>
          <a:prstGeom prst="rect">
            <a:avLst/>
          </a:prstGeom>
        </p:spPr>
        <p:txBody>
          <a:bodyPr wrap="square">
            <a:spAutoFit/>
          </a:bodyPr>
          <a:lstStyle/>
          <a:p>
            <a:r>
              <a:rPr lang="en-US" sz="1600" i="1" dirty="0">
                <a:latin typeface="Helvetica Neue" panose="02000503000000020004" pitchFamily="2" charset="0"/>
                <a:ea typeface="Helvetica Neue" panose="02000503000000020004" pitchFamily="2" charset="0"/>
                <a:cs typeface="Helvetica Neue" panose="02000503000000020004" pitchFamily="2" charset="0"/>
              </a:rPr>
              <a:t>New York Times- Jan 15, 2019 </a:t>
            </a:r>
            <a:endParaRPr lang="en-US" sz="1600" i="1" dirty="0"/>
          </a:p>
        </p:txBody>
      </p:sp>
      <p:sp>
        <p:nvSpPr>
          <p:cNvPr id="4" name="Rectangle 3">
            <a:extLst>
              <a:ext uri="{FF2B5EF4-FFF2-40B4-BE49-F238E27FC236}">
                <a16:creationId xmlns:a16="http://schemas.microsoft.com/office/drawing/2014/main" id="{A1D16F20-A179-2349-8A12-C3E45FEA333E}"/>
              </a:ext>
            </a:extLst>
          </p:cNvPr>
          <p:cNvSpPr/>
          <p:nvPr/>
        </p:nvSpPr>
        <p:spPr>
          <a:xfrm>
            <a:off x="578734" y="339088"/>
            <a:ext cx="11123271" cy="1631216"/>
          </a:xfrm>
          <a:prstGeom prst="rect">
            <a:avLst/>
          </a:prstGeom>
        </p:spPr>
        <p:txBody>
          <a:bodyPr wrap="square">
            <a:spAutoFit/>
          </a:bodyP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United States </a:t>
            </a:r>
            <a:r>
              <a:rPr lang="en-US" sz="3200" dirty="0">
                <a:latin typeface="Helvetica Neue Light" panose="02000403000000020004" pitchFamily="2" charset="0"/>
                <a:ea typeface="Helvetica Neue Light" panose="02000403000000020004" pitchFamily="2" charset="0"/>
                <a:cs typeface="Helvetica Neue" panose="02000503000000020004" pitchFamily="2" charset="0"/>
              </a:rPr>
              <a:t>Economic Forecast 2019</a:t>
            </a:r>
          </a:p>
          <a:p>
            <a:endParaRPr lang="en-US" sz="32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2000" b="1" dirty="0">
                <a:solidFill>
                  <a:srgbClr val="FFC000"/>
                </a:solidFill>
                <a:latin typeface="Helvetica Neue" charset="0"/>
                <a:ea typeface="Helvetica Neue" charset="0"/>
                <a:cs typeface="Helvetica Neue" charset="0"/>
              </a:rPr>
              <a:t>Global growth in 2019: ‘Less strong and less synchronized’</a:t>
            </a:r>
          </a:p>
        </p:txBody>
      </p:sp>
      <p:pic>
        <p:nvPicPr>
          <p:cNvPr id="5" name="Picture 4">
            <a:extLst>
              <a:ext uri="{FF2B5EF4-FFF2-40B4-BE49-F238E27FC236}">
                <a16:creationId xmlns:a16="http://schemas.microsoft.com/office/drawing/2014/main" id="{0325B838-1969-AB4D-9D14-87E76A844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82" y="1249676"/>
            <a:ext cx="12434105" cy="68017"/>
          </a:xfrm>
          <a:prstGeom prst="rect">
            <a:avLst/>
          </a:prstGeom>
        </p:spPr>
      </p:pic>
    </p:spTree>
    <p:extLst>
      <p:ext uri="{BB962C8B-B14F-4D97-AF65-F5344CB8AC3E}">
        <p14:creationId xmlns:p14="http://schemas.microsoft.com/office/powerpoint/2010/main" val="1436059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9686D5-E167-744C-86B0-EE9F0972B5B6}"/>
              </a:ext>
            </a:extLst>
          </p:cNvPr>
          <p:cNvSpPr/>
          <p:nvPr/>
        </p:nvSpPr>
        <p:spPr>
          <a:xfrm>
            <a:off x="578734" y="2010141"/>
            <a:ext cx="11023457" cy="4555093"/>
          </a:xfrm>
          <a:prstGeom prst="rect">
            <a:avLst/>
          </a:prstGeom>
        </p:spPr>
        <p:txBody>
          <a:bodyPr wrap="square">
            <a:spAutoFit/>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There could be a further slowdown to come</a:t>
            </a:r>
          </a:p>
          <a:p>
            <a:pPr marL="285750" indent="-285750">
              <a:lnSpc>
                <a:spcPct val="150000"/>
              </a:lnSpc>
              <a:buFont typeface="Arial" charset="0"/>
              <a:buChar char="•"/>
            </a:pPr>
            <a:r>
              <a:rPr lang="en-US" dirty="0">
                <a:solidFill>
                  <a:schemeClr val="accent6"/>
                </a:solidFill>
                <a:latin typeface="Helvetica Neue" charset="0"/>
                <a:ea typeface="Helvetica Neue" charset="0"/>
                <a:cs typeface="Helvetica Neue" charset="0"/>
              </a:rPr>
              <a:t>2018 as a whole was among the best years of the decade-long recovery from the Great Recession. </a:t>
            </a:r>
            <a:br>
              <a:rPr lang="en-US" dirty="0">
                <a:solidFill>
                  <a:schemeClr val="accent6"/>
                </a:solidFill>
                <a:latin typeface="Helvetica Neue" charset="0"/>
                <a:ea typeface="Helvetica Neue" charset="0"/>
                <a:cs typeface="Helvetica Neue" charset="0"/>
              </a:rPr>
            </a:br>
            <a:r>
              <a:rPr lang="en-US" dirty="0">
                <a:solidFill>
                  <a:schemeClr val="accent6"/>
                </a:solidFill>
                <a:latin typeface="Helvetica Neue" charset="0"/>
                <a:ea typeface="Helvetica Neue" charset="0"/>
                <a:cs typeface="Helvetica Neue" charset="0"/>
              </a:rPr>
              <a:t>And most economists </a:t>
            </a:r>
            <a:r>
              <a:rPr lang="en-US" u="sng" dirty="0">
                <a:solidFill>
                  <a:schemeClr val="accent6"/>
                </a:solidFill>
                <a:latin typeface="Helvetica Neue" charset="0"/>
                <a:ea typeface="Helvetica Neue" charset="0"/>
                <a:cs typeface="Helvetica Neue" charset="0"/>
              </a:rPr>
              <a:t>do not</a:t>
            </a:r>
            <a:r>
              <a:rPr lang="en-US" dirty="0">
                <a:solidFill>
                  <a:schemeClr val="accent6"/>
                </a:solidFill>
                <a:latin typeface="Helvetica Neue" charset="0"/>
                <a:ea typeface="Helvetica Neue" charset="0"/>
                <a:cs typeface="Helvetica Neue" charset="0"/>
              </a:rPr>
              <a:t> </a:t>
            </a:r>
            <a:r>
              <a:rPr lang="en-US" u="sng" dirty="0">
                <a:solidFill>
                  <a:schemeClr val="accent6"/>
                </a:solidFill>
                <a:latin typeface="Helvetica Neue" charset="0"/>
                <a:ea typeface="Helvetica Neue" charset="0"/>
                <a:cs typeface="Helvetica Neue" charset="0"/>
              </a:rPr>
              <a:t>expect a recession this year</a:t>
            </a:r>
            <a:r>
              <a:rPr lang="en-US" dirty="0">
                <a:solidFill>
                  <a:schemeClr val="accent6"/>
                </a:solidFill>
                <a:latin typeface="Helvetica Neue" charset="0"/>
                <a:ea typeface="Helvetica Neue" charset="0"/>
                <a:cs typeface="Helvetica Neue" charset="0"/>
              </a:rPr>
              <a:t>, putting the current expansion on track.</a:t>
            </a:r>
          </a:p>
          <a:p>
            <a:pPr marL="285750" indent="-285750">
              <a:lnSpc>
                <a:spcPct val="150000"/>
              </a:lnSpc>
              <a:buFont typeface="Arial" charset="0"/>
              <a:buChar char="•"/>
            </a:pPr>
            <a:endParaRPr lang="en-US" sz="800" dirty="0">
              <a:solidFill>
                <a:schemeClr val="accent6"/>
              </a:solidFill>
              <a:latin typeface="Helvetica Neue" charset="0"/>
              <a:ea typeface="Helvetica Neue" charset="0"/>
              <a:cs typeface="Helvetica Neue" charset="0"/>
            </a:endParaRPr>
          </a:p>
          <a:p>
            <a:pPr marL="285750" indent="-285750">
              <a:lnSpc>
                <a:spcPct val="150000"/>
              </a:lnSpc>
              <a:buFont typeface="Arial" charset="0"/>
              <a:buChar char="•"/>
            </a:pPr>
            <a:r>
              <a:rPr lang="en-US" dirty="0">
                <a:latin typeface="Helvetica Neue" charset="0"/>
                <a:ea typeface="Helvetica Neue" charset="0"/>
                <a:cs typeface="Helvetica Neue" charset="0"/>
              </a:rPr>
              <a:t>However the pace slowed from midyear 2018 after losing the momentum generated by tax cuts.</a:t>
            </a:r>
          </a:p>
          <a:p>
            <a:pPr marL="285750" indent="-285750">
              <a:lnSpc>
                <a:spcPct val="150000"/>
              </a:lnSpc>
              <a:buFont typeface="Arial" charset="0"/>
              <a:buChar char="•"/>
            </a:pPr>
            <a:r>
              <a:rPr lang="en-US" b="1" dirty="0">
                <a:solidFill>
                  <a:schemeClr val="accent2">
                    <a:lumMod val="60000"/>
                    <a:lumOff val="40000"/>
                  </a:schemeClr>
                </a:solidFill>
                <a:latin typeface="Helvetica Neue" charset="0"/>
                <a:ea typeface="Helvetica Neue" charset="0"/>
                <a:cs typeface="Helvetica Neue" charset="0"/>
              </a:rPr>
              <a:t>Many economists expect growth to drop </a:t>
            </a:r>
            <a:r>
              <a:rPr lang="en-US" dirty="0">
                <a:latin typeface="Helvetica Neue" charset="0"/>
                <a:ea typeface="Helvetica Neue" charset="0"/>
                <a:cs typeface="Helvetica Neue" charset="0"/>
              </a:rPr>
              <a:t>in the first quarter, </a:t>
            </a:r>
            <a:r>
              <a:rPr lang="en-US" dirty="0">
                <a:solidFill>
                  <a:schemeClr val="accent2">
                    <a:lumMod val="60000"/>
                    <a:lumOff val="40000"/>
                  </a:schemeClr>
                </a:solidFill>
                <a:latin typeface="Helvetica Neue" charset="0"/>
                <a:ea typeface="Helvetica Neue" charset="0"/>
                <a:cs typeface="Helvetica Neue" charset="0"/>
              </a:rPr>
              <a:t>due to the partial government shutdown</a:t>
            </a:r>
            <a:r>
              <a:rPr lang="en-US" dirty="0">
                <a:latin typeface="Helvetica Neue" charset="0"/>
                <a:ea typeface="Helvetica Neue" charset="0"/>
                <a:cs typeface="Helvetica Neue" charset="0"/>
              </a:rPr>
              <a:t>.</a:t>
            </a:r>
          </a:p>
          <a:p>
            <a:pPr marL="285750" indent="-285750">
              <a:lnSpc>
                <a:spcPct val="150000"/>
              </a:lnSpc>
              <a:buFont typeface="Arial" charset="0"/>
              <a:buChar char="•"/>
            </a:pPr>
            <a:r>
              <a:rPr lang="en-US" dirty="0">
                <a:latin typeface="Helvetica Neue" charset="0"/>
                <a:ea typeface="Helvetica Neue" charset="0"/>
                <a:cs typeface="Helvetica Neue" charset="0"/>
              </a:rPr>
              <a:t>Still, </a:t>
            </a:r>
            <a:r>
              <a:rPr lang="en-US" b="1" dirty="0">
                <a:solidFill>
                  <a:schemeClr val="accent2">
                    <a:lumMod val="60000"/>
                    <a:lumOff val="40000"/>
                  </a:schemeClr>
                </a:solidFill>
                <a:latin typeface="Helvetica Neue" charset="0"/>
                <a:ea typeface="Helvetica Neue" charset="0"/>
                <a:cs typeface="Helvetica Neue" charset="0"/>
              </a:rPr>
              <a:t>uncertainty about the direction of the economy </a:t>
            </a:r>
            <a:r>
              <a:rPr lang="en-US" dirty="0">
                <a:latin typeface="Helvetica Neue" charset="0"/>
                <a:ea typeface="Helvetica Neue" charset="0"/>
                <a:cs typeface="Helvetica Neue" charset="0"/>
              </a:rPr>
              <a:t>has made some </a:t>
            </a:r>
            <a:r>
              <a:rPr lang="en-US" b="1" dirty="0">
                <a:solidFill>
                  <a:schemeClr val="accent2">
                    <a:lumMod val="60000"/>
                    <a:lumOff val="40000"/>
                  </a:schemeClr>
                </a:solidFill>
                <a:latin typeface="Helvetica Neue" charset="0"/>
                <a:ea typeface="Helvetica Neue" charset="0"/>
                <a:cs typeface="Helvetica Neue" charset="0"/>
              </a:rPr>
              <a:t>businesses more cautious</a:t>
            </a:r>
            <a:r>
              <a:rPr lang="en-US" dirty="0">
                <a:latin typeface="Helvetica Neue" charset="0"/>
                <a:ea typeface="Helvetica Neue" charset="0"/>
                <a:cs typeface="Helvetica Neue" charset="0"/>
              </a:rPr>
              <a:t>.</a:t>
            </a:r>
          </a:p>
          <a:p>
            <a:pPr marL="285750" indent="-285750">
              <a:lnSpc>
                <a:spcPct val="150000"/>
              </a:lnSpc>
              <a:buFont typeface="Arial" charset="0"/>
              <a:buChar char="•"/>
            </a:pPr>
            <a:r>
              <a:rPr lang="en-US" b="1" dirty="0">
                <a:latin typeface="Helvetica Neue" charset="0"/>
                <a:ea typeface="Helvetica Neue" charset="0"/>
                <a:cs typeface="Helvetica Neue" charset="0"/>
              </a:rPr>
              <a:t>Tax cuts and federal spending increases provided a temporary lift, but that was offset by higher interest rates, trade tensions and a slowing global economy. </a:t>
            </a:r>
          </a:p>
          <a:p>
            <a:pPr marL="285750" indent="-285750">
              <a:lnSpc>
                <a:spcPct val="150000"/>
              </a:lnSpc>
              <a:buFont typeface="Arial" charset="0"/>
              <a:buChar char="•"/>
            </a:pPr>
            <a:endParaRPr lang="en-US" sz="800" b="1" dirty="0">
              <a:latin typeface="Helvetica Neue" charset="0"/>
              <a:ea typeface="Helvetica Neue" charset="0"/>
              <a:cs typeface="Helvetica Neue" charset="0"/>
            </a:endParaRPr>
          </a:p>
          <a:p>
            <a:pPr marL="285750" indent="-285750">
              <a:buFont typeface="Arial" charset="0"/>
              <a:buChar char="•"/>
            </a:pPr>
            <a:r>
              <a:rPr lang="en-US" b="1" dirty="0">
                <a:solidFill>
                  <a:schemeClr val="accent6"/>
                </a:solidFill>
                <a:latin typeface="Helvetica Neue" charset="0"/>
                <a:ea typeface="Helvetica Neue" charset="0"/>
                <a:cs typeface="Helvetica Neue" charset="0"/>
              </a:rPr>
              <a:t>A rising share of economists expect a recession in 2020 if not sooner.</a:t>
            </a:r>
          </a:p>
          <a:p>
            <a:pPr marL="285750" indent="-285750">
              <a:lnSpc>
                <a:spcPct val="150000"/>
              </a:lnSpc>
              <a:buFont typeface="Arial" charset="0"/>
              <a:buChar char="•"/>
            </a:pPr>
            <a:endParaRPr lang="en-US" dirty="0">
              <a:latin typeface="Helvetica Neue" charset="0"/>
              <a:ea typeface="Helvetica Neue" charset="0"/>
              <a:cs typeface="Helvetica Neue" charset="0"/>
            </a:endParaRPr>
          </a:p>
        </p:txBody>
      </p:sp>
      <p:sp>
        <p:nvSpPr>
          <p:cNvPr id="3" name="Rectangle 2">
            <a:extLst>
              <a:ext uri="{FF2B5EF4-FFF2-40B4-BE49-F238E27FC236}">
                <a16:creationId xmlns:a16="http://schemas.microsoft.com/office/drawing/2014/main" id="{87B77729-C2A7-FB4E-AE45-3D76BFCB0089}"/>
              </a:ext>
            </a:extLst>
          </p:cNvPr>
          <p:cNvSpPr/>
          <p:nvPr/>
        </p:nvSpPr>
        <p:spPr>
          <a:xfrm>
            <a:off x="5609328" y="6250080"/>
            <a:ext cx="3291286" cy="338554"/>
          </a:xfrm>
          <a:prstGeom prst="rect">
            <a:avLst/>
          </a:prstGeom>
        </p:spPr>
        <p:txBody>
          <a:bodyPr wrap="square">
            <a:spAutoFit/>
          </a:bodyPr>
          <a:lstStyle/>
          <a:p>
            <a:r>
              <a:rPr lang="en-US" sz="1600" i="1" dirty="0">
                <a:latin typeface="Helvetica Neue" panose="02000503000000020004" pitchFamily="2" charset="0"/>
                <a:ea typeface="Helvetica Neue" panose="02000503000000020004" pitchFamily="2" charset="0"/>
                <a:cs typeface="Helvetica Neue" panose="02000503000000020004" pitchFamily="2" charset="0"/>
              </a:rPr>
              <a:t>New York Times- Feb 28, 2019 </a:t>
            </a:r>
            <a:endParaRPr lang="en-US" sz="1600" i="1" dirty="0"/>
          </a:p>
        </p:txBody>
      </p:sp>
      <p:sp>
        <p:nvSpPr>
          <p:cNvPr id="4" name="Rectangle 3">
            <a:extLst>
              <a:ext uri="{FF2B5EF4-FFF2-40B4-BE49-F238E27FC236}">
                <a16:creationId xmlns:a16="http://schemas.microsoft.com/office/drawing/2014/main" id="{A1D16F20-A179-2349-8A12-C3E45FEA333E}"/>
              </a:ext>
            </a:extLst>
          </p:cNvPr>
          <p:cNvSpPr/>
          <p:nvPr/>
        </p:nvSpPr>
        <p:spPr>
          <a:xfrm>
            <a:off x="578734" y="339088"/>
            <a:ext cx="11123271" cy="1631216"/>
          </a:xfrm>
          <a:prstGeom prst="rect">
            <a:avLst/>
          </a:prstGeom>
        </p:spPr>
        <p:txBody>
          <a:bodyPr wrap="square">
            <a:spAutoFit/>
          </a:bodyP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United States </a:t>
            </a:r>
            <a:r>
              <a:rPr lang="en-US" sz="3200" dirty="0">
                <a:latin typeface="Helvetica Neue Light" panose="02000403000000020004" pitchFamily="2" charset="0"/>
                <a:ea typeface="Helvetica Neue Light" panose="02000403000000020004" pitchFamily="2" charset="0"/>
                <a:cs typeface="Helvetica Neue" panose="02000503000000020004" pitchFamily="2" charset="0"/>
              </a:rPr>
              <a:t>Economic Forecast 2019</a:t>
            </a:r>
          </a:p>
          <a:p>
            <a:endParaRPr lang="en-US" sz="32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2000" b="1" dirty="0">
                <a:solidFill>
                  <a:srgbClr val="FFC000"/>
                </a:solidFill>
                <a:latin typeface="Helvetica Neue" charset="0"/>
                <a:ea typeface="Helvetica Neue" charset="0"/>
                <a:cs typeface="Helvetica Neue" charset="0"/>
              </a:rPr>
              <a:t>U.S. Economy Cooled as G.D.P. Grew at 2.6% Rate in Fourth Quarter</a:t>
            </a:r>
          </a:p>
        </p:txBody>
      </p:sp>
      <p:pic>
        <p:nvPicPr>
          <p:cNvPr id="5" name="Picture 4">
            <a:extLst>
              <a:ext uri="{FF2B5EF4-FFF2-40B4-BE49-F238E27FC236}">
                <a16:creationId xmlns:a16="http://schemas.microsoft.com/office/drawing/2014/main" id="{0325B838-1969-AB4D-9D14-87E76A844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82" y="1249676"/>
            <a:ext cx="12434105" cy="68017"/>
          </a:xfrm>
          <a:prstGeom prst="rect">
            <a:avLst/>
          </a:prstGeom>
        </p:spPr>
      </p:pic>
    </p:spTree>
    <p:extLst>
      <p:ext uri="{BB962C8B-B14F-4D97-AF65-F5344CB8AC3E}">
        <p14:creationId xmlns:p14="http://schemas.microsoft.com/office/powerpoint/2010/main" val="74062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8103" y="-5155"/>
            <a:ext cx="5638800" cy="641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11" y="1777"/>
            <a:ext cx="5598812" cy="6388464"/>
          </a:xfrm>
          <a:prstGeom prst="rect">
            <a:avLst/>
          </a:prstGeom>
        </p:spPr>
      </p:pic>
      <p:pic>
        <p:nvPicPr>
          <p:cNvPr id="5" name="Picture 4">
            <a:extLst>
              <a:ext uri="{FF2B5EF4-FFF2-40B4-BE49-F238E27FC236}">
                <a16:creationId xmlns:a16="http://schemas.microsoft.com/office/drawing/2014/main" id="{D880B6E4-852C-9342-B4DE-3461AFBA6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642" y="-30745"/>
            <a:ext cx="1167081" cy="1556108"/>
          </a:xfrm>
          <a:prstGeom prst="rect">
            <a:avLst/>
          </a:prstGeom>
        </p:spPr>
      </p:pic>
      <p:pic>
        <p:nvPicPr>
          <p:cNvPr id="7" name="Picture 6">
            <a:extLst>
              <a:ext uri="{FF2B5EF4-FFF2-40B4-BE49-F238E27FC236}">
                <a16:creationId xmlns:a16="http://schemas.microsoft.com/office/drawing/2014/main" id="{ECD4A9CB-0B99-2841-B16A-E4FE38FA1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9430" y="6168"/>
            <a:ext cx="1927473" cy="1014935"/>
          </a:xfrm>
          <a:prstGeom prst="rect">
            <a:avLst/>
          </a:prstGeom>
        </p:spPr>
      </p:pic>
      <p:sp>
        <p:nvSpPr>
          <p:cNvPr id="10" name="TextBox 9"/>
          <p:cNvSpPr txBox="1"/>
          <p:nvPr/>
        </p:nvSpPr>
        <p:spPr>
          <a:xfrm>
            <a:off x="394911" y="6390241"/>
            <a:ext cx="5598812" cy="646331"/>
          </a:xfrm>
          <a:prstGeom prst="rect">
            <a:avLst/>
          </a:prstGeom>
          <a:noFill/>
        </p:spPr>
        <p:txBody>
          <a:bodyPr wrap="square" rtlCol="0">
            <a:spAutoFit/>
          </a:bodyPr>
          <a:lstStyle/>
          <a:p>
            <a:r>
              <a:rPr lang="en-US" sz="1200" dirty="0">
                <a:latin typeface="Helvetica Neue" charset="0"/>
                <a:ea typeface="Helvetica Neue" charset="0"/>
                <a:cs typeface="Helvetica Neue" charset="0"/>
              </a:rPr>
              <a:t>2019: UR 4-5° Tau: May 20- June 3</a:t>
            </a:r>
            <a:r>
              <a:rPr lang="en-US" sz="1200" baseline="30000" dirty="0">
                <a:latin typeface="Helvetica Neue" charset="0"/>
                <a:ea typeface="Helvetica Neue" charset="0"/>
                <a:cs typeface="Helvetica Neue" charset="0"/>
              </a:rPr>
              <a:t>rd </a:t>
            </a:r>
            <a:r>
              <a:rPr lang="en-US" sz="1200" dirty="0">
                <a:latin typeface="Helvetica Neue" charset="0"/>
                <a:ea typeface="Helvetica Neue" charset="0"/>
                <a:cs typeface="Helvetica Neue" charset="0"/>
              </a:rPr>
              <a:t> (</a:t>
            </a:r>
            <a:r>
              <a:rPr lang="en-US" sz="1200" dirty="0" err="1">
                <a:latin typeface="Helvetica Neue" charset="0"/>
                <a:ea typeface="Helvetica Neue" charset="0"/>
                <a:cs typeface="Helvetica Neue" charset="0"/>
              </a:rPr>
              <a:t>RxSep</a:t>
            </a:r>
            <a:r>
              <a:rPr lang="en-US" sz="1200" dirty="0">
                <a:latin typeface="Helvetica Neue" charset="0"/>
                <a:ea typeface="Helvetica Neue" charset="0"/>
                <a:cs typeface="Helvetica Neue" charset="0"/>
              </a:rPr>
              <a:t> 21-Nov 12) YOD 2</a:t>
            </a:r>
            <a:r>
              <a:rPr lang="en-US" sz="1200" baseline="30000" dirty="0">
                <a:latin typeface="Helvetica Neue" charset="0"/>
                <a:ea typeface="Helvetica Neue" charset="0"/>
                <a:cs typeface="Helvetica Neue" charset="0"/>
              </a:rPr>
              <a:t>nd</a:t>
            </a:r>
            <a:r>
              <a:rPr lang="en-US" sz="1200" dirty="0">
                <a:latin typeface="Helvetica Neue" charset="0"/>
                <a:ea typeface="Helvetica Neue" charset="0"/>
                <a:cs typeface="Helvetica Neue" charset="0"/>
              </a:rPr>
              <a:t>/4</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/9</a:t>
            </a:r>
            <a:r>
              <a:rPr lang="en-US" sz="1200" baseline="30000" dirty="0">
                <a:latin typeface="Helvetica Neue" charset="0"/>
                <a:ea typeface="Helvetica Neue" charset="0"/>
                <a:cs typeface="Helvetica Neue" charset="0"/>
              </a:rPr>
              <a:t>th</a:t>
            </a:r>
            <a:endParaRPr lang="en-US" sz="1200" dirty="0">
              <a:latin typeface="Helvetica Neue" charset="0"/>
              <a:ea typeface="Helvetica Neue" charset="0"/>
              <a:cs typeface="Helvetica Neue" charset="0"/>
            </a:endParaRPr>
          </a:p>
          <a:p>
            <a:r>
              <a:rPr lang="en-US" sz="1200" dirty="0">
                <a:latin typeface="Helvetica Neue" charset="0"/>
                <a:ea typeface="Helvetica Neue" charset="0"/>
                <a:cs typeface="Helvetica Neue" charset="0"/>
              </a:rPr>
              <a:t>2020: UR 4-5° Tau: March 9</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 – April 16</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 YOD 2</a:t>
            </a:r>
            <a:r>
              <a:rPr lang="en-US" sz="1200" baseline="30000" dirty="0">
                <a:latin typeface="Helvetica Neue" charset="0"/>
                <a:ea typeface="Helvetica Neue" charset="0"/>
                <a:cs typeface="Helvetica Neue" charset="0"/>
              </a:rPr>
              <a:t>nd</a:t>
            </a:r>
            <a:r>
              <a:rPr lang="en-US" sz="1200" dirty="0">
                <a:latin typeface="Helvetica Neue" charset="0"/>
                <a:ea typeface="Helvetica Neue" charset="0"/>
                <a:cs typeface="Helvetica Neue" charset="0"/>
              </a:rPr>
              <a:t>/4</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/9</a:t>
            </a:r>
            <a:r>
              <a:rPr lang="en-US" sz="1200" baseline="30000" dirty="0">
                <a:latin typeface="Helvetica Neue" charset="0"/>
                <a:ea typeface="Helvetica Neue" charset="0"/>
                <a:cs typeface="Helvetica Neue" charset="0"/>
              </a:rPr>
              <a:t>th</a:t>
            </a:r>
            <a:endParaRPr lang="en-US" sz="1200" dirty="0">
              <a:latin typeface="Helvetica Neue" charset="0"/>
              <a:ea typeface="Helvetica Neue" charset="0"/>
              <a:cs typeface="Helvetica Neue" charset="0"/>
            </a:endParaRPr>
          </a:p>
          <a:p>
            <a:endParaRPr lang="en-US" sz="1200" dirty="0">
              <a:latin typeface="Helvetica Neue" charset="0"/>
              <a:ea typeface="Helvetica Neue" charset="0"/>
              <a:cs typeface="Helvetica Neue" charset="0"/>
            </a:endParaRPr>
          </a:p>
        </p:txBody>
      </p:sp>
      <p:sp>
        <p:nvSpPr>
          <p:cNvPr id="15" name="TextBox 14"/>
          <p:cNvSpPr txBox="1"/>
          <p:nvPr/>
        </p:nvSpPr>
        <p:spPr>
          <a:xfrm>
            <a:off x="6223704" y="6401041"/>
            <a:ext cx="5968295" cy="646331"/>
          </a:xfrm>
          <a:prstGeom prst="rect">
            <a:avLst/>
          </a:prstGeom>
          <a:noFill/>
        </p:spPr>
        <p:txBody>
          <a:bodyPr wrap="square" rtlCol="0">
            <a:spAutoFit/>
          </a:bodyPr>
          <a:lstStyle/>
          <a:p>
            <a:r>
              <a:rPr lang="en-US" sz="1200" dirty="0">
                <a:latin typeface="Helvetica Neue" charset="0"/>
                <a:ea typeface="Helvetica Neue" charset="0"/>
                <a:cs typeface="Helvetica Neue" charset="0"/>
              </a:rPr>
              <a:t>2019: UR 6° Tau: Jun 4-Aug 11, (Rx Aug 11-Sept 20) = UR T-square Nodes 2</a:t>
            </a:r>
            <a:r>
              <a:rPr lang="en-US" sz="1200" baseline="30000" dirty="0">
                <a:latin typeface="Helvetica Neue" charset="0"/>
                <a:ea typeface="Helvetica Neue" charset="0"/>
                <a:cs typeface="Helvetica Neue" charset="0"/>
              </a:rPr>
              <a:t>nd</a:t>
            </a:r>
            <a:r>
              <a:rPr lang="en-US" sz="1200" dirty="0">
                <a:latin typeface="Helvetica Neue" charset="0"/>
                <a:ea typeface="Helvetica Neue" charset="0"/>
                <a:cs typeface="Helvetica Neue" charset="0"/>
              </a:rPr>
              <a:t>/5</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/8</a:t>
            </a:r>
            <a:r>
              <a:rPr lang="en-US" sz="1200" baseline="30000" dirty="0">
                <a:latin typeface="Helvetica Neue" charset="0"/>
                <a:ea typeface="Helvetica Neue" charset="0"/>
                <a:cs typeface="Helvetica Neue" charset="0"/>
              </a:rPr>
              <a:t>th</a:t>
            </a:r>
            <a:endParaRPr lang="en-US" sz="1200" dirty="0">
              <a:latin typeface="Helvetica Neue" charset="0"/>
              <a:ea typeface="Helvetica Neue" charset="0"/>
              <a:cs typeface="Helvetica Neue" charset="0"/>
            </a:endParaRPr>
          </a:p>
          <a:p>
            <a:r>
              <a:rPr lang="en-US" sz="1200" dirty="0">
                <a:latin typeface="Helvetica Neue" charset="0"/>
                <a:ea typeface="Helvetica Neue" charset="0"/>
                <a:cs typeface="Helvetica Neue" charset="0"/>
              </a:rPr>
              <a:t>2020: UR 6° Tau: Apr 17 – May 3</a:t>
            </a:r>
            <a:r>
              <a:rPr lang="en-US" sz="1200" baseline="30000" dirty="0">
                <a:latin typeface="Helvetica Neue" charset="0"/>
                <a:ea typeface="Helvetica Neue" charset="0"/>
                <a:cs typeface="Helvetica Neue" charset="0"/>
              </a:rPr>
              <a:t>rd</a:t>
            </a:r>
            <a:r>
              <a:rPr lang="en-US" sz="1200" dirty="0">
                <a:latin typeface="Helvetica Neue" charset="0"/>
                <a:ea typeface="Helvetica Neue" charset="0"/>
                <a:cs typeface="Helvetica Neue" charset="0"/>
              </a:rPr>
              <a:t> = UR T-square Nodes 2</a:t>
            </a:r>
            <a:r>
              <a:rPr lang="en-US" sz="1200" baseline="30000" dirty="0">
                <a:latin typeface="Helvetica Neue" charset="0"/>
                <a:ea typeface="Helvetica Neue" charset="0"/>
                <a:cs typeface="Helvetica Neue" charset="0"/>
              </a:rPr>
              <a:t>nd</a:t>
            </a:r>
            <a:r>
              <a:rPr lang="en-US" sz="1200" dirty="0">
                <a:latin typeface="Helvetica Neue" charset="0"/>
                <a:ea typeface="Helvetica Neue" charset="0"/>
                <a:cs typeface="Helvetica Neue" charset="0"/>
              </a:rPr>
              <a:t>/5</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/8th</a:t>
            </a:r>
          </a:p>
          <a:p>
            <a:endParaRPr lang="en-US" sz="1200" dirty="0">
              <a:latin typeface="Helvetica Neue" charset="0"/>
              <a:ea typeface="Helvetica Neue" charset="0"/>
              <a:cs typeface="Helvetica Neue" charset="0"/>
            </a:endParaRPr>
          </a:p>
        </p:txBody>
      </p:sp>
    </p:spTree>
    <p:extLst>
      <p:ext uri="{BB962C8B-B14F-4D97-AF65-F5344CB8AC3E}">
        <p14:creationId xmlns:p14="http://schemas.microsoft.com/office/powerpoint/2010/main" val="641068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5C0A02-B64B-A84F-AF02-D791E2CE6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82" y="1191801"/>
            <a:ext cx="12434105" cy="68017"/>
          </a:xfrm>
          <a:prstGeom prst="rect">
            <a:avLst/>
          </a:prstGeom>
        </p:spPr>
      </p:pic>
      <p:sp>
        <p:nvSpPr>
          <p:cNvPr id="12" name="Rectangle 11">
            <a:extLst>
              <a:ext uri="{FF2B5EF4-FFF2-40B4-BE49-F238E27FC236}">
                <a16:creationId xmlns:a16="http://schemas.microsoft.com/office/drawing/2014/main" id="{B3B24377-5548-B642-A42E-A12951E8F52A}"/>
              </a:ext>
            </a:extLst>
          </p:cNvPr>
          <p:cNvSpPr/>
          <p:nvPr/>
        </p:nvSpPr>
        <p:spPr>
          <a:xfrm>
            <a:off x="129936" y="747187"/>
            <a:ext cx="3694796" cy="6001643"/>
          </a:xfrm>
          <a:prstGeom prst="rect">
            <a:avLst/>
          </a:prstGeom>
          <a:solidFill>
            <a:schemeClr val="bg1"/>
          </a:solidFill>
          <a:ln>
            <a:solidFill>
              <a:schemeClr val="tx1"/>
            </a:solidFill>
          </a:ln>
        </p:spPr>
        <p:txBody>
          <a:bodyPr wrap="square">
            <a:spAutoFit/>
          </a:bodyPr>
          <a:lstStyle/>
          <a:p>
            <a:pPr algn="ctr"/>
            <a:r>
              <a:rPr lang="en-US" sz="2400" dirty="0">
                <a:latin typeface="Helvetica Neue Medium"/>
                <a:cs typeface="Helvetica Neue Medium"/>
              </a:rPr>
              <a:t>Uranus </a:t>
            </a:r>
            <a:r>
              <a:rPr lang="en-US" sz="2400" dirty="0">
                <a:latin typeface="Helvetica Neue Thin"/>
                <a:cs typeface="Helvetica Neue Thin"/>
              </a:rPr>
              <a:t>in Taurus</a:t>
            </a:r>
          </a:p>
          <a:p>
            <a:pPr lvl="0" algn="ctr"/>
            <a:r>
              <a:rPr lang="en-US" sz="1400" b="1" dirty="0">
                <a:latin typeface="Helvetica Neue" charset="0"/>
                <a:ea typeface="Helvetica Neue" charset="0"/>
                <a:cs typeface="Helvetica Neue" charset="0"/>
              </a:rPr>
              <a:t>March 6th, </a:t>
            </a:r>
            <a:r>
              <a:rPr lang="en-US" sz="1400" dirty="0">
                <a:latin typeface="Helvetica Neue" charset="0"/>
                <a:ea typeface="Helvetica Neue" charset="0"/>
                <a:cs typeface="Helvetica Neue" charset="0"/>
              </a:rPr>
              <a:t>2019 | </a:t>
            </a:r>
            <a:r>
              <a:rPr lang="en-US" sz="1400" i="1" dirty="0">
                <a:latin typeface="Helvetica Neue" charset="0"/>
                <a:ea typeface="Helvetica Neue" charset="0"/>
                <a:cs typeface="Helvetica Neue" charset="0"/>
              </a:rPr>
              <a:t>New Moon 15° Pisces</a:t>
            </a:r>
            <a:br>
              <a:rPr lang="en-US" sz="1400" i="1" dirty="0">
                <a:latin typeface="Helvetica Neue" charset="0"/>
                <a:ea typeface="Helvetica Neue" charset="0"/>
                <a:cs typeface="Helvetica Neue" charset="0"/>
              </a:rPr>
            </a:br>
            <a:r>
              <a:rPr lang="en-US" sz="1400" b="1" i="1" dirty="0">
                <a:latin typeface="Helvetica Neue" charset="0"/>
                <a:ea typeface="Helvetica Neue" charset="0"/>
                <a:cs typeface="Helvetica Neue" charset="0"/>
              </a:rPr>
              <a:t>through July 8, 2025 </a:t>
            </a:r>
          </a:p>
          <a:p>
            <a:pPr lvl="0" algn="ctr"/>
            <a:endParaRPr lang="en-US" sz="800" i="1" dirty="0">
              <a:latin typeface="Helvetica Neue" charset="0"/>
              <a:ea typeface="Helvetica Neue" charset="0"/>
              <a:cs typeface="Helvetica Neue" charset="0"/>
            </a:endParaRPr>
          </a:p>
          <a:p>
            <a:pPr algn="ctr"/>
            <a:r>
              <a:rPr lang="en-US" dirty="0">
                <a:solidFill>
                  <a:srgbClr val="FFC000"/>
                </a:solidFill>
                <a:latin typeface="Helvetica Neue Light" panose="02000403000000020004" pitchFamily="2" charset="0"/>
                <a:ea typeface="Helvetica Neue Light" panose="02000403000000020004" pitchFamily="2" charset="0"/>
                <a:cs typeface="Helvetica Neue" charset="0"/>
              </a:rPr>
              <a:t>New focus on innovation in </a:t>
            </a:r>
            <a:r>
              <a:rPr lang="en-US" b="1" dirty="0">
                <a:solidFill>
                  <a:srgbClr val="FFC000"/>
                </a:solidFill>
                <a:latin typeface="Helvetica Neue" charset="0"/>
                <a:ea typeface="Helvetica Neue" charset="0"/>
                <a:cs typeface="Helvetica Neue" charset="0"/>
              </a:rPr>
              <a:t>producing wealth</a:t>
            </a:r>
            <a:r>
              <a:rPr lang="en-US" dirty="0">
                <a:solidFill>
                  <a:srgbClr val="FFC000"/>
                </a:solidFill>
                <a:latin typeface="Helvetica Neue" charset="0"/>
                <a:ea typeface="Helvetica Neue" charset="0"/>
                <a:cs typeface="Helvetica Neue" charset="0"/>
              </a:rPr>
              <a:t>, </a:t>
            </a:r>
            <a:r>
              <a:rPr lang="en-US" dirty="0">
                <a:solidFill>
                  <a:srgbClr val="FFC000"/>
                </a:solidFill>
                <a:latin typeface="Helvetica Neue Light" panose="02000403000000020004" pitchFamily="2" charset="0"/>
                <a:ea typeface="Helvetica Neue Light" panose="02000403000000020004" pitchFamily="2" charset="0"/>
                <a:cs typeface="Helvetica Neue" charset="0"/>
              </a:rPr>
              <a:t>by being</a:t>
            </a:r>
            <a:r>
              <a:rPr lang="en-US" dirty="0">
                <a:solidFill>
                  <a:srgbClr val="FFC000"/>
                </a:solidFill>
                <a:latin typeface="Helvetica Neue" charset="0"/>
                <a:ea typeface="Helvetica Neue" charset="0"/>
                <a:cs typeface="Helvetica Neue" charset="0"/>
              </a:rPr>
              <a:t> </a:t>
            </a:r>
            <a:r>
              <a:rPr lang="en-US" b="1" dirty="0">
                <a:solidFill>
                  <a:srgbClr val="FFC000"/>
                </a:solidFill>
                <a:latin typeface="Helvetica" charset="-18"/>
                <a:ea typeface="Helvetica" charset="-18"/>
                <a:cs typeface="Helvetica" charset="-18"/>
              </a:rPr>
              <a:t>resourceful, productive, stable</a:t>
            </a:r>
            <a:r>
              <a:rPr lang="en-US" dirty="0">
                <a:solidFill>
                  <a:srgbClr val="FFC000"/>
                </a:solidFill>
                <a:latin typeface="Helvetica" charset="-18"/>
                <a:ea typeface="Helvetica" charset="-18"/>
                <a:cs typeface="Helvetica" charset="-18"/>
              </a:rPr>
              <a:t>. </a:t>
            </a:r>
            <a:r>
              <a:rPr lang="en-US" dirty="0">
                <a:solidFill>
                  <a:srgbClr val="FFC000"/>
                </a:solidFill>
                <a:latin typeface="Helvetica Neue" charset="0"/>
                <a:ea typeface="Helvetica Neue" charset="0"/>
                <a:cs typeface="Helvetica Neue" charset="0"/>
              </a:rPr>
              <a:t> </a:t>
            </a:r>
            <a:br>
              <a:rPr lang="en-US" sz="1600" dirty="0">
                <a:solidFill>
                  <a:schemeClr val="accent6"/>
                </a:solidFill>
                <a:latin typeface="Helvetica Neue" charset="0"/>
                <a:ea typeface="Helvetica Neue" charset="0"/>
                <a:cs typeface="Helvetica Neue" charset="0"/>
              </a:rPr>
            </a:br>
            <a:endParaRPr lang="en-US" sz="1000" b="1" dirty="0">
              <a:latin typeface="Helvetica" charset="-18"/>
              <a:ea typeface="Helvetica" charset="-18"/>
              <a:cs typeface="Helvetica" charset="-18"/>
            </a:endParaRPr>
          </a:p>
          <a:p>
            <a:pPr algn="ctr"/>
            <a:r>
              <a:rPr lang="en-US" sz="1500" b="1" dirty="0">
                <a:latin typeface="Helvetica" charset="-18"/>
                <a:ea typeface="Helvetica" charset="-18"/>
                <a:cs typeface="Helvetica" charset="-18"/>
              </a:rPr>
              <a:t>Revolutionary changes in </a:t>
            </a:r>
            <a:r>
              <a:rPr lang="en-US" sz="1500" b="1" u="sng" dirty="0">
                <a:latin typeface="Helvetica" charset="-18"/>
                <a:ea typeface="Helvetica" charset="-18"/>
                <a:cs typeface="Helvetica" charset="-18"/>
              </a:rPr>
              <a:t>Economic</a:t>
            </a:r>
            <a:r>
              <a:rPr lang="en-US" sz="1500" b="1" dirty="0">
                <a:latin typeface="Helvetica" charset="-18"/>
                <a:ea typeface="Helvetica" charset="-18"/>
                <a:cs typeface="Helvetica" charset="-18"/>
              </a:rPr>
              <a:t> and </a:t>
            </a:r>
            <a:r>
              <a:rPr lang="en-US" sz="1500" b="1" u="sng" dirty="0">
                <a:latin typeface="Helvetica" charset="-18"/>
                <a:ea typeface="Helvetica" charset="-18"/>
                <a:cs typeface="Helvetica" charset="-18"/>
              </a:rPr>
              <a:t>Material</a:t>
            </a:r>
            <a:r>
              <a:rPr lang="en-US" sz="1500" b="1" dirty="0">
                <a:latin typeface="Helvetica" charset="-18"/>
                <a:ea typeface="Helvetica" charset="-18"/>
                <a:cs typeface="Helvetica" charset="-18"/>
              </a:rPr>
              <a:t> Situations. Can Bring in Sudden Windfalls or Sudden Losses.</a:t>
            </a:r>
            <a:r>
              <a:rPr lang="en-US" sz="1500" b="1" dirty="0"/>
              <a:t> </a:t>
            </a:r>
          </a:p>
          <a:p>
            <a:pPr algn="ctr"/>
            <a:endParaRPr lang="en-US" sz="1000" b="1" dirty="0"/>
          </a:p>
          <a:p>
            <a:pPr marL="285750" lvl="1" indent="-285750">
              <a:buFont typeface="Arial" charset="0"/>
              <a:buChar char="•"/>
            </a:pPr>
            <a:r>
              <a:rPr lang="en-US" sz="1500" dirty="0">
                <a:solidFill>
                  <a:schemeClr val="accent6"/>
                </a:solidFill>
                <a:latin typeface="Helvetica Neue" charset="0"/>
                <a:ea typeface="Helvetica Neue" charset="0"/>
                <a:cs typeface="Helvetica Neue" charset="0"/>
              </a:rPr>
              <a:t>Changes in values bring in </a:t>
            </a:r>
            <a:r>
              <a:rPr lang="en-US" sz="1500" u="sng" dirty="0">
                <a:solidFill>
                  <a:schemeClr val="accent6"/>
                </a:solidFill>
                <a:latin typeface="Helvetica Neue" charset="0"/>
                <a:ea typeface="Helvetica Neue" charset="0"/>
                <a:cs typeface="Helvetica Neue" charset="0"/>
              </a:rPr>
              <a:t>opportunities</a:t>
            </a:r>
            <a:r>
              <a:rPr lang="en-US" sz="1500" dirty="0">
                <a:solidFill>
                  <a:schemeClr val="accent6"/>
                </a:solidFill>
                <a:latin typeface="Helvetica Neue" charset="0"/>
                <a:ea typeface="Helvetica Neue" charset="0"/>
                <a:cs typeface="Helvetica Neue" charset="0"/>
              </a:rPr>
              <a:t> for </a:t>
            </a:r>
            <a:r>
              <a:rPr lang="en-US" sz="1500" b="1" dirty="0">
                <a:solidFill>
                  <a:schemeClr val="accent2">
                    <a:lumMod val="60000"/>
                    <a:lumOff val="40000"/>
                  </a:schemeClr>
                </a:solidFill>
                <a:latin typeface="Helvetica Neue" charset="0"/>
                <a:ea typeface="Helvetica Neue" charset="0"/>
                <a:cs typeface="Helvetica Neue" charset="0"/>
              </a:rPr>
              <a:t>transition of power, </a:t>
            </a:r>
            <a:r>
              <a:rPr lang="en-US" sz="1500" dirty="0">
                <a:solidFill>
                  <a:schemeClr val="accent6"/>
                </a:solidFill>
                <a:latin typeface="Helvetica Neue" charset="0"/>
                <a:ea typeface="Helvetica Neue" charset="0"/>
                <a:cs typeface="Helvetica Neue" charset="0"/>
              </a:rPr>
              <a:t>structure &amp; peace.</a:t>
            </a:r>
          </a:p>
          <a:p>
            <a:pPr marL="285750" lvl="1" indent="-285750">
              <a:buFont typeface="Arial" charset="0"/>
              <a:buChar char="•"/>
            </a:pPr>
            <a:r>
              <a:rPr lang="en-US" sz="1500" dirty="0">
                <a:solidFill>
                  <a:schemeClr val="accent6"/>
                </a:solidFill>
                <a:latin typeface="Helvetica Neue" charset="0"/>
                <a:ea typeface="Helvetica Neue" charset="0"/>
                <a:cs typeface="Helvetica Neue" charset="0"/>
              </a:rPr>
              <a:t>Possible sudden changes in </a:t>
            </a:r>
            <a:r>
              <a:rPr lang="en-US" sz="1500" b="1" dirty="0">
                <a:solidFill>
                  <a:schemeClr val="accent2">
                    <a:lumMod val="60000"/>
                    <a:lumOff val="40000"/>
                  </a:schemeClr>
                </a:solidFill>
                <a:latin typeface="Helvetica Neue" charset="0"/>
                <a:ea typeface="Helvetica Neue" charset="0"/>
                <a:cs typeface="Helvetica Neue" charset="0"/>
              </a:rPr>
              <a:t>means of earning a living, love, fertility, possessions</a:t>
            </a:r>
            <a:r>
              <a:rPr lang="en-US" sz="1500" b="1" dirty="0">
                <a:solidFill>
                  <a:schemeClr val="accent6"/>
                </a:solidFill>
                <a:latin typeface="Helvetica Neue" charset="0"/>
                <a:ea typeface="Helvetica Neue" charset="0"/>
                <a:cs typeface="Helvetica Neue" charset="0"/>
              </a:rPr>
              <a:t>, food, entertainment.</a:t>
            </a:r>
          </a:p>
          <a:p>
            <a:pPr marL="285750" indent="-285750">
              <a:buFont typeface="Arial" charset="0"/>
              <a:buChar char="•"/>
            </a:pPr>
            <a:r>
              <a:rPr lang="en-US" sz="1500" dirty="0">
                <a:solidFill>
                  <a:schemeClr val="accent6"/>
                </a:solidFill>
                <a:latin typeface="Helvetica Neue" charset="0"/>
                <a:ea typeface="Helvetica Neue" charset="0"/>
                <a:cs typeface="Helvetica Neue" charset="0"/>
              </a:rPr>
              <a:t>Prepare your </a:t>
            </a:r>
            <a:r>
              <a:rPr lang="en-US" sz="1500" b="1" dirty="0">
                <a:solidFill>
                  <a:schemeClr val="accent2">
                    <a:lumMod val="60000"/>
                    <a:lumOff val="40000"/>
                  </a:schemeClr>
                </a:solidFill>
                <a:latin typeface="Helvetica Neue" charset="0"/>
                <a:ea typeface="Helvetica Neue" charset="0"/>
                <a:cs typeface="Helvetica Neue" charset="0"/>
              </a:rPr>
              <a:t>finances, money, property</a:t>
            </a:r>
            <a:r>
              <a:rPr lang="en-US" sz="1500" b="1" dirty="0">
                <a:solidFill>
                  <a:schemeClr val="accent6"/>
                </a:solidFill>
                <a:latin typeface="Helvetica Neue" charset="0"/>
                <a:ea typeface="Helvetica Neue" charset="0"/>
                <a:cs typeface="Helvetica Neue" charset="0"/>
              </a:rPr>
              <a:t> </a:t>
            </a:r>
            <a:r>
              <a:rPr lang="en-US" sz="1500" dirty="0">
                <a:solidFill>
                  <a:schemeClr val="accent6"/>
                </a:solidFill>
                <a:latin typeface="Helvetica Neue" charset="0"/>
                <a:ea typeface="Helvetica Neue" charset="0"/>
                <a:cs typeface="Helvetica Neue" charset="0"/>
              </a:rPr>
              <a:t>to withstand flexibility and sudden changes.</a:t>
            </a:r>
          </a:p>
          <a:p>
            <a:endParaRPr lang="en-US" sz="1000" dirty="0">
              <a:solidFill>
                <a:schemeClr val="accent2">
                  <a:lumMod val="60000"/>
                  <a:lumOff val="40000"/>
                </a:schemeClr>
              </a:solidFill>
              <a:latin typeface="Helvetica" charset="-18"/>
              <a:ea typeface="Helvetica" charset="-18"/>
              <a:cs typeface="Helvetica" charset="-18"/>
            </a:endParaRPr>
          </a:p>
          <a:p>
            <a:pPr algn="ctr"/>
            <a:r>
              <a:rPr lang="en-US" sz="1500" b="1" dirty="0">
                <a:latin typeface="Helvetica Neue" charset="0"/>
                <a:ea typeface="Helvetica Neue" charset="0"/>
                <a:cs typeface="Helvetica Neue" charset="0"/>
              </a:rPr>
              <a:t>Technological Advances </a:t>
            </a:r>
            <a:br>
              <a:rPr lang="en-US" sz="1500" b="1" dirty="0">
                <a:latin typeface="Helvetica Neue" charset="0"/>
                <a:ea typeface="Helvetica Neue" charset="0"/>
                <a:cs typeface="Helvetica Neue" charset="0"/>
              </a:rPr>
            </a:br>
            <a:r>
              <a:rPr lang="en-US" sz="1500" b="1" dirty="0">
                <a:latin typeface="Helvetica Neue" charset="0"/>
                <a:ea typeface="Helvetica Neue" charset="0"/>
                <a:cs typeface="Helvetica Neue" charset="0"/>
              </a:rPr>
              <a:t>Progressive Reforms </a:t>
            </a:r>
          </a:p>
          <a:p>
            <a:pPr marL="285750" indent="-285750">
              <a:buFont typeface="Arial" charset="0"/>
              <a:buChar char="•"/>
            </a:pPr>
            <a:r>
              <a:rPr lang="en-US" sz="1500" dirty="0">
                <a:solidFill>
                  <a:schemeClr val="accent6"/>
                </a:solidFill>
                <a:latin typeface="Helvetica Neue" charset="0"/>
                <a:ea typeface="Helvetica Neue" charset="0"/>
                <a:cs typeface="Helvetica Neue" charset="0"/>
              </a:rPr>
              <a:t>In Practical </a:t>
            </a:r>
            <a:r>
              <a:rPr lang="en-US" sz="1500" dirty="0">
                <a:solidFill>
                  <a:schemeClr val="accent2">
                    <a:lumMod val="60000"/>
                    <a:lumOff val="40000"/>
                  </a:schemeClr>
                </a:solidFill>
                <a:latin typeface="Helvetica Neue" charset="0"/>
                <a:ea typeface="Helvetica Neue" charset="0"/>
                <a:cs typeface="Helvetica Neue" charset="0"/>
              </a:rPr>
              <a:t>Earth/Food Sciences Conservation of Resources </a:t>
            </a:r>
          </a:p>
        </p:txBody>
      </p:sp>
      <p:sp>
        <p:nvSpPr>
          <p:cNvPr id="14" name="Rectangle 13">
            <a:extLst>
              <a:ext uri="{FF2B5EF4-FFF2-40B4-BE49-F238E27FC236}">
                <a16:creationId xmlns:a16="http://schemas.microsoft.com/office/drawing/2014/main" id="{AEBA4FDB-05DB-B24F-8D9A-5AE02F73A0BB}"/>
              </a:ext>
            </a:extLst>
          </p:cNvPr>
          <p:cNvSpPr/>
          <p:nvPr/>
        </p:nvSpPr>
        <p:spPr>
          <a:xfrm>
            <a:off x="3879939" y="3115413"/>
            <a:ext cx="3713053" cy="3554819"/>
          </a:xfrm>
          <a:prstGeom prst="rect">
            <a:avLst/>
          </a:prstGeom>
          <a:solidFill>
            <a:schemeClr val="bg1"/>
          </a:solidFill>
        </p:spPr>
        <p:txBody>
          <a:bodyPr wrap="square">
            <a:spAutoFit/>
          </a:bodyPr>
          <a:lstStyle/>
          <a:p>
            <a:pPr algn="ctr"/>
            <a:r>
              <a:rPr lang="en-US" sz="2400" dirty="0">
                <a:solidFill>
                  <a:schemeClr val="accent6"/>
                </a:solidFill>
                <a:latin typeface="Helvetica Neue" charset="0"/>
                <a:ea typeface="Helvetica Neue" charset="0"/>
                <a:cs typeface="Helvetica Neue" charset="0"/>
              </a:rPr>
              <a:t>March 6-8</a:t>
            </a:r>
            <a:br>
              <a:rPr lang="en-US" sz="1400" b="1" dirty="0">
                <a:latin typeface="Helvetica Neue" charset="0"/>
                <a:ea typeface="Helvetica Neue" charset="0"/>
                <a:cs typeface="Helvetica Neue" charset="0"/>
              </a:rPr>
            </a:br>
            <a:r>
              <a:rPr lang="en-US" sz="1400" b="1" dirty="0">
                <a:latin typeface="Helvetica Neue" charset="0"/>
                <a:ea typeface="Helvetica Neue" charset="0"/>
                <a:cs typeface="Helvetica Neue" charset="0"/>
              </a:rPr>
              <a:t>Chiron 0° Aries semi-sextile UR 0° Tau</a:t>
            </a:r>
            <a:endParaRPr lang="en-US" sz="1400" dirty="0">
              <a:latin typeface="Helvetica Neue" charset="0"/>
              <a:ea typeface="Helvetica Neue" charset="0"/>
              <a:cs typeface="Helvetica Neue" charset="0"/>
            </a:endParaRPr>
          </a:p>
          <a:p>
            <a:pPr algn="ctr"/>
            <a:endParaRPr lang="en-US" sz="800" b="1" dirty="0">
              <a:latin typeface="Helvetica Neue" charset="0"/>
              <a:ea typeface="Helvetica Neue" charset="0"/>
              <a:cs typeface="Helvetica Neue" charset="0"/>
            </a:endParaRPr>
          </a:p>
          <a:p>
            <a:pPr algn="ctr"/>
            <a:r>
              <a:rPr lang="en-US" dirty="0">
                <a:solidFill>
                  <a:srgbClr val="FFC000"/>
                </a:solidFill>
                <a:latin typeface="Helvetica Neue" charset="0"/>
                <a:ea typeface="Helvetica Neue" charset="0"/>
                <a:cs typeface="Helvetica Neue" charset="0"/>
              </a:rPr>
              <a:t>Emotional Healing and Integration.</a:t>
            </a:r>
          </a:p>
          <a:p>
            <a:pPr algn="ctr"/>
            <a:r>
              <a:rPr lang="en-US" dirty="0">
                <a:solidFill>
                  <a:srgbClr val="FFC000"/>
                </a:solidFill>
                <a:latin typeface="Helvetica Neue" charset="0"/>
                <a:ea typeface="Helvetica Neue" charset="0"/>
                <a:cs typeface="Helvetica Neue" charset="0"/>
              </a:rPr>
              <a:t>Yielding to What is to Be.</a:t>
            </a:r>
          </a:p>
          <a:p>
            <a:pPr algn="ctr"/>
            <a:endParaRPr lang="en-US" sz="800" dirty="0">
              <a:solidFill>
                <a:srgbClr val="FFC000"/>
              </a:solidFill>
              <a:latin typeface="Helvetica Neue" charset="0"/>
              <a:ea typeface="Helvetica Neue" charset="0"/>
              <a:cs typeface="Helvetica Neue" charset="0"/>
            </a:endParaRPr>
          </a:p>
          <a:p>
            <a:pPr marL="285750" indent="-285750">
              <a:buFont typeface="Arial" panose="020B0604020202020204" pitchFamily="34" charset="0"/>
              <a:buChar char="•"/>
            </a:pPr>
            <a:r>
              <a:rPr lang="en-US" sz="1500" dirty="0">
                <a:latin typeface="Helvetica Neue" charset="0"/>
                <a:ea typeface="Helvetica Neue" charset="0"/>
                <a:cs typeface="Helvetica Neue" charset="0"/>
              </a:rPr>
              <a:t>To teach and heal </a:t>
            </a:r>
            <a:r>
              <a:rPr lang="en-US" sz="1500" u="sng" dirty="0">
                <a:latin typeface="Helvetica Neue" charset="0"/>
                <a:ea typeface="Helvetica Neue" charset="0"/>
                <a:cs typeface="Helvetica Neue" charset="0"/>
              </a:rPr>
              <a:t>through inspiring </a:t>
            </a:r>
            <a:r>
              <a:rPr lang="en-US" sz="1500" dirty="0">
                <a:latin typeface="Helvetica Neue" charset="0"/>
                <a:ea typeface="Helvetica Neue" charset="0"/>
                <a:cs typeface="Helvetica Neue" charset="0"/>
              </a:rPr>
              <a:t>– to be grounded in the physical or financial world, by combining positive energy to your resources and talents.</a:t>
            </a:r>
          </a:p>
          <a:p>
            <a:pPr marL="285750" indent="-285750">
              <a:buFont typeface="Arial" panose="020B0604020202020204" pitchFamily="34" charset="0"/>
              <a:buChar char="•"/>
            </a:pPr>
            <a:r>
              <a:rPr lang="en-US" sz="1500" dirty="0">
                <a:latin typeface="Helvetica Neue" charset="0"/>
                <a:ea typeface="Helvetica Neue" charset="0"/>
                <a:cs typeface="Helvetica Neue" charset="0"/>
              </a:rPr>
              <a:t>Physical integration of your body, mind and soul by releasing attachments.</a:t>
            </a:r>
          </a:p>
          <a:p>
            <a:pPr marL="285750" indent="-285750">
              <a:buFont typeface="Arial" panose="020B0604020202020204" pitchFamily="34" charset="0"/>
              <a:buChar char="•"/>
            </a:pPr>
            <a:r>
              <a:rPr lang="en-US" sz="1500" u="sng" dirty="0">
                <a:latin typeface="Helvetica Neue" charset="0"/>
                <a:ea typeface="Helvetica Neue" charset="0"/>
                <a:cs typeface="Helvetica Neue" charset="0"/>
              </a:rPr>
              <a:t>Healing your vitality, awareness and immediate environment via self love.</a:t>
            </a:r>
            <a:r>
              <a:rPr lang="en-US" sz="1500" dirty="0">
                <a:latin typeface="Helvetica Neue" charset="0"/>
                <a:ea typeface="Helvetica Neue" charset="0"/>
                <a:cs typeface="Helvetica Neue" charset="0"/>
              </a:rPr>
              <a:t> </a:t>
            </a:r>
          </a:p>
        </p:txBody>
      </p:sp>
      <p:sp>
        <p:nvSpPr>
          <p:cNvPr id="15" name="Rectangle 14">
            <a:extLst>
              <a:ext uri="{FF2B5EF4-FFF2-40B4-BE49-F238E27FC236}">
                <a16:creationId xmlns:a16="http://schemas.microsoft.com/office/drawing/2014/main" id="{AEBA4FDB-05DB-B24F-8D9A-5AE02F73A0BB}"/>
              </a:ext>
            </a:extLst>
          </p:cNvPr>
          <p:cNvSpPr/>
          <p:nvPr/>
        </p:nvSpPr>
        <p:spPr>
          <a:xfrm>
            <a:off x="7809750" y="3753"/>
            <a:ext cx="4382250" cy="3939540"/>
          </a:xfrm>
          <a:prstGeom prst="rect">
            <a:avLst/>
          </a:prstGeom>
          <a:solidFill>
            <a:schemeClr val="bg1"/>
          </a:solidFill>
        </p:spPr>
        <p:txBody>
          <a:bodyPr wrap="square">
            <a:spAutoFit/>
          </a:bodyPr>
          <a:lstStyle/>
          <a:p>
            <a:pPr algn="ctr"/>
            <a:r>
              <a:rPr lang="en-US" sz="2400" dirty="0">
                <a:solidFill>
                  <a:schemeClr val="accent6"/>
                </a:solidFill>
                <a:latin typeface="Helvetica Neue" charset="0"/>
                <a:ea typeface="Helvetica Neue" charset="0"/>
                <a:cs typeface="Helvetica Neue" charset="0"/>
              </a:rPr>
              <a:t>March 6-26</a:t>
            </a:r>
            <a:br>
              <a:rPr lang="en-US" sz="1400" b="1" dirty="0">
                <a:latin typeface="Helvetica Neue" charset="0"/>
                <a:ea typeface="Helvetica Neue" charset="0"/>
                <a:cs typeface="Helvetica Neue" charset="0"/>
              </a:rPr>
            </a:br>
            <a:r>
              <a:rPr lang="en-US" sz="1400" b="1" dirty="0">
                <a:latin typeface="Helvetica Neue" charset="0"/>
                <a:ea typeface="Helvetica Neue" charset="0"/>
                <a:cs typeface="Helvetica Neue" charset="0"/>
              </a:rPr>
              <a:t>UR 0° Tau </a:t>
            </a:r>
            <a:r>
              <a:rPr lang="en-US" sz="1400" b="1" dirty="0" err="1">
                <a:latin typeface="Helvetica Neue" charset="0"/>
                <a:ea typeface="Helvetica Neue" charset="0"/>
                <a:cs typeface="Helvetica Neue" charset="0"/>
              </a:rPr>
              <a:t>squ</a:t>
            </a:r>
            <a:r>
              <a:rPr lang="en-US" sz="1400" b="1" dirty="0">
                <a:latin typeface="Helvetica Neue" charset="0"/>
                <a:ea typeface="Helvetica Neue" charset="0"/>
                <a:cs typeface="Helvetica Neue" charset="0"/>
              </a:rPr>
              <a:t> LE 0° Leo </a:t>
            </a:r>
            <a:r>
              <a:rPr lang="en-US" sz="1400" dirty="0">
                <a:latin typeface="Helvetica Neue" charset="0"/>
                <a:ea typeface="Helvetica Neue" charset="0"/>
                <a:cs typeface="Helvetica Neue" charset="0"/>
              </a:rPr>
              <a:t>(USA 10</a:t>
            </a:r>
            <a:r>
              <a:rPr lang="en-US" sz="1400" baseline="30000" dirty="0">
                <a:latin typeface="Helvetica Neue" charset="0"/>
                <a:ea typeface="Helvetica Neue" charset="0"/>
                <a:cs typeface="Helvetica Neue" charset="0"/>
              </a:rPr>
              <a:t>th</a:t>
            </a:r>
            <a:r>
              <a:rPr lang="en-US" sz="1400" dirty="0">
                <a:latin typeface="Helvetica Neue" charset="0"/>
                <a:ea typeface="Helvetica Neue" charset="0"/>
                <a:cs typeface="Helvetica Neue" charset="0"/>
              </a:rPr>
              <a:t>/MC </a:t>
            </a:r>
            <a:r>
              <a:rPr lang="en-US" sz="1400" dirty="0" err="1">
                <a:latin typeface="Helvetica Neue" charset="0"/>
                <a:ea typeface="Helvetica Neue" charset="0"/>
                <a:cs typeface="Helvetica Neue" charset="0"/>
              </a:rPr>
              <a:t>opp</a:t>
            </a:r>
            <a:r>
              <a:rPr lang="en-US" sz="1400" dirty="0">
                <a:latin typeface="Helvetica Neue" charset="0"/>
                <a:ea typeface="Helvetica Neue" charset="0"/>
                <a:cs typeface="Helvetica Neue" charset="0"/>
              </a:rPr>
              <a:t> 4</a:t>
            </a:r>
            <a:r>
              <a:rPr lang="en-US" sz="1400" baseline="30000" dirty="0">
                <a:latin typeface="Helvetica Neue" charset="0"/>
                <a:ea typeface="Helvetica Neue" charset="0"/>
                <a:cs typeface="Helvetica Neue" charset="0"/>
              </a:rPr>
              <a:t>th</a:t>
            </a:r>
            <a:r>
              <a:rPr lang="en-US" sz="1400" dirty="0">
                <a:latin typeface="Helvetica Neue" charset="0"/>
                <a:ea typeface="Helvetica Neue" charset="0"/>
                <a:cs typeface="Helvetica Neue" charset="0"/>
              </a:rPr>
              <a:t>/IC)</a:t>
            </a:r>
          </a:p>
          <a:p>
            <a:pPr algn="ctr"/>
            <a:endParaRPr lang="en-US" sz="1000" b="1" dirty="0">
              <a:latin typeface="Helvetica Neue" charset="0"/>
              <a:ea typeface="Helvetica Neue" charset="0"/>
              <a:cs typeface="Helvetica Neue" charset="0"/>
            </a:endParaRPr>
          </a:p>
          <a:p>
            <a:pPr algn="ctr"/>
            <a:r>
              <a:rPr lang="en-US" dirty="0">
                <a:solidFill>
                  <a:srgbClr val="FFC000"/>
                </a:solidFill>
                <a:latin typeface="Helvetica Neue" charset="0"/>
                <a:ea typeface="Helvetica Neue" charset="0"/>
                <a:cs typeface="Helvetica Neue" charset="0"/>
              </a:rPr>
              <a:t>Unexpected changes in partnerships or contracts test your leadership.</a:t>
            </a:r>
          </a:p>
          <a:p>
            <a:pPr algn="ctr"/>
            <a:endParaRPr lang="en-US" sz="800" b="1" dirty="0">
              <a:solidFill>
                <a:schemeClr val="accent2">
                  <a:lumMod val="60000"/>
                  <a:lumOff val="40000"/>
                </a:schemeClr>
              </a:solidFill>
              <a:latin typeface="Helvetica Neue" charset="0"/>
              <a:ea typeface="Helvetica Neue" charset="0"/>
              <a:cs typeface="Helvetica Neue" charset="0"/>
            </a:endParaRPr>
          </a:p>
          <a:p>
            <a:pPr marL="285750" indent="-285750">
              <a:buFont typeface="Arial" charset="0"/>
              <a:buChar char="•"/>
            </a:pPr>
            <a:r>
              <a:rPr lang="en-US" sz="1500" dirty="0">
                <a:latin typeface="Helvetica Neue" charset="0"/>
                <a:ea typeface="Helvetica Neue" charset="0"/>
                <a:cs typeface="Helvetica Neue" charset="0"/>
              </a:rPr>
              <a:t>Sudden changes in your economics and material involvements with marriage, business partnerships or one-to-one commitments.</a:t>
            </a:r>
          </a:p>
          <a:p>
            <a:pPr marL="285750" indent="-285750">
              <a:buFont typeface="Arial" charset="0"/>
              <a:buChar char="•"/>
            </a:pPr>
            <a:r>
              <a:rPr lang="en-US" sz="1500" dirty="0">
                <a:latin typeface="Helvetica Neue" charset="0"/>
                <a:ea typeface="Helvetica Neue" charset="0"/>
                <a:cs typeface="Helvetica Neue" charset="0"/>
              </a:rPr>
              <a:t>You will need to be extremely flexible in matters with money and possessions.</a:t>
            </a:r>
          </a:p>
          <a:p>
            <a:pPr marL="285750" indent="-285750">
              <a:buFont typeface="Arial" charset="0"/>
              <a:buChar char="•"/>
            </a:pPr>
            <a:r>
              <a:rPr lang="en-US" sz="1500" dirty="0">
                <a:latin typeface="Helvetica Neue" charset="0"/>
                <a:ea typeface="Helvetica Neue" charset="0"/>
                <a:cs typeface="Helvetica Neue" charset="0"/>
              </a:rPr>
              <a:t>Your values or your partners values may be changing. You may break away from people or contracts that are no longer working. Or you may bring in new partners in line with your new values.</a:t>
            </a:r>
          </a:p>
          <a:p>
            <a:pPr marL="285750" indent="-285750">
              <a:buFont typeface="Arial" charset="0"/>
              <a:buChar char="•"/>
            </a:pPr>
            <a:endParaRPr lang="en-US" sz="800" dirty="0">
              <a:solidFill>
                <a:schemeClr val="accent2">
                  <a:lumMod val="60000"/>
                  <a:lumOff val="40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AEBA4FDB-05DB-B24F-8D9A-5AE02F73A0BB}"/>
              </a:ext>
            </a:extLst>
          </p:cNvPr>
          <p:cNvSpPr/>
          <p:nvPr/>
        </p:nvSpPr>
        <p:spPr>
          <a:xfrm>
            <a:off x="4041490" y="7618"/>
            <a:ext cx="3551502" cy="2862322"/>
          </a:xfrm>
          <a:prstGeom prst="rect">
            <a:avLst/>
          </a:prstGeom>
          <a:solidFill>
            <a:schemeClr val="bg1"/>
          </a:solidFill>
        </p:spPr>
        <p:txBody>
          <a:bodyPr wrap="square">
            <a:spAutoFit/>
          </a:bodyPr>
          <a:lstStyle/>
          <a:p>
            <a:pPr algn="ctr"/>
            <a:r>
              <a:rPr lang="en-US" sz="2400" dirty="0">
                <a:solidFill>
                  <a:schemeClr val="accent6"/>
                </a:solidFill>
                <a:latin typeface="Helvetica Neue" charset="0"/>
                <a:ea typeface="Helvetica Neue" charset="0"/>
                <a:cs typeface="Helvetica Neue" charset="0"/>
              </a:rPr>
              <a:t>March 1</a:t>
            </a:r>
            <a:br>
              <a:rPr lang="en-US" sz="1400" b="1" dirty="0">
                <a:latin typeface="Helvetica Neue" charset="0"/>
                <a:ea typeface="Helvetica Neue" charset="0"/>
                <a:cs typeface="Helvetica Neue" charset="0"/>
              </a:rPr>
            </a:br>
            <a:r>
              <a:rPr lang="en-US" sz="1400" b="1" dirty="0">
                <a:latin typeface="Helvetica Neue" charset="0"/>
                <a:ea typeface="Helvetica Neue" charset="0"/>
                <a:cs typeface="Helvetica Neue" charset="0"/>
              </a:rPr>
              <a:t>VE 29° Cap square UR 29° Ari</a:t>
            </a:r>
            <a:endParaRPr lang="en-US" sz="1400" dirty="0">
              <a:solidFill>
                <a:schemeClr val="accent2">
                  <a:lumMod val="60000"/>
                  <a:lumOff val="40000"/>
                </a:schemeClr>
              </a:solidFill>
              <a:latin typeface="Helvetica" pitchFamily="2" charset="0"/>
            </a:endParaRPr>
          </a:p>
          <a:p>
            <a:pPr algn="ctr"/>
            <a:endParaRPr lang="en-US" sz="800" b="1" dirty="0">
              <a:latin typeface="Helvetica Neue" charset="0"/>
              <a:ea typeface="Helvetica Neue" charset="0"/>
              <a:cs typeface="Helvetica Neue" charset="0"/>
            </a:endParaRPr>
          </a:p>
          <a:p>
            <a:pPr algn="ctr"/>
            <a:r>
              <a:rPr lang="en-US" dirty="0">
                <a:solidFill>
                  <a:srgbClr val="FFC000"/>
                </a:solidFill>
                <a:latin typeface="Helvetica Neue" charset="0"/>
                <a:ea typeface="Helvetica Neue" charset="0"/>
                <a:cs typeface="Helvetica Neue" charset="0"/>
              </a:rPr>
              <a:t>Provoking a Fight in Love Relationships</a:t>
            </a:r>
          </a:p>
          <a:p>
            <a:pPr algn="ctr"/>
            <a:endParaRPr lang="en-US" sz="800" b="1" dirty="0">
              <a:solidFill>
                <a:schemeClr val="accent2">
                  <a:lumMod val="60000"/>
                  <a:lumOff val="40000"/>
                </a:schemeClr>
              </a:solidFill>
              <a:latin typeface="Helvetica Neue" charset="0"/>
              <a:ea typeface="Helvetica Neue" charset="0"/>
              <a:cs typeface="Helvetica Neue" charset="0"/>
            </a:endParaRPr>
          </a:p>
          <a:p>
            <a:pPr marL="285750" indent="-285750">
              <a:buFont typeface="Arial" charset="0"/>
              <a:buChar char="•"/>
            </a:pPr>
            <a:r>
              <a:rPr lang="en-US" sz="1500" dirty="0">
                <a:latin typeface="Helvetica Neue" charset="0"/>
                <a:ea typeface="Helvetica Neue" charset="0"/>
                <a:cs typeface="Helvetica Neue" charset="0"/>
              </a:rPr>
              <a:t>Good day to get things out into the open for understanding.</a:t>
            </a:r>
          </a:p>
          <a:p>
            <a:pPr marL="285750" indent="-285750">
              <a:buFont typeface="Arial" charset="0"/>
              <a:buChar char="•"/>
            </a:pPr>
            <a:r>
              <a:rPr lang="en-US" sz="1500" dirty="0">
                <a:latin typeface="Helvetica Neue" charset="0"/>
                <a:ea typeface="Helvetica Neue" charset="0"/>
                <a:cs typeface="Helvetica Neue" charset="0"/>
              </a:rPr>
              <a:t>New  or unexpected experiences may test flexibility in relationship. </a:t>
            </a:r>
          </a:p>
          <a:p>
            <a:pPr marL="285750" indent="-285750">
              <a:buFont typeface="Arial" charset="0"/>
              <a:buChar char="•"/>
            </a:pPr>
            <a:r>
              <a:rPr lang="en-US" sz="1500" dirty="0">
                <a:latin typeface="Helvetica Neue" charset="0"/>
                <a:ea typeface="Helvetica Neue" charset="0"/>
                <a:cs typeface="Helvetica Neue" charset="0"/>
              </a:rPr>
              <a:t>Bored - Looking for excitement.</a:t>
            </a:r>
          </a:p>
          <a:p>
            <a:pPr marL="285750" indent="-285750">
              <a:buFont typeface="Arial" charset="0"/>
              <a:buChar char="•"/>
            </a:pPr>
            <a:r>
              <a:rPr lang="en-US" sz="1500" dirty="0">
                <a:latin typeface="Helvetica Neue" charset="0"/>
                <a:ea typeface="Helvetica Neue" charset="0"/>
                <a:cs typeface="Helvetica Neue" charset="0"/>
              </a:rPr>
              <a:t>Impulsive spending.</a:t>
            </a:r>
            <a:endParaRPr lang="en-US" sz="800" dirty="0">
              <a:latin typeface="Helvetica Neue" charset="0"/>
              <a:ea typeface="Helvetica Neue" charset="0"/>
              <a:cs typeface="Helvetica Neue" charset="0"/>
            </a:endParaRPr>
          </a:p>
        </p:txBody>
      </p:sp>
      <p:sp>
        <p:nvSpPr>
          <p:cNvPr id="21" name="Rectangle 20"/>
          <p:cNvSpPr/>
          <p:nvPr/>
        </p:nvSpPr>
        <p:spPr>
          <a:xfrm>
            <a:off x="223187" y="55320"/>
            <a:ext cx="3735959" cy="646331"/>
          </a:xfrm>
          <a:prstGeom prst="rect">
            <a:avLst/>
          </a:prstGeom>
        </p:spPr>
        <p:txBody>
          <a:bodyPr wrap="none">
            <a:spAutoFit/>
          </a:bodyPr>
          <a:lstStyle/>
          <a:p>
            <a:pPr algn="ctr"/>
            <a:r>
              <a:rPr lang="en-US" dirty="0">
                <a:solidFill>
                  <a:schemeClr val="accent6"/>
                </a:solidFill>
                <a:latin typeface="Helvetica Neue" charset="0"/>
                <a:ea typeface="Helvetica Neue" charset="0"/>
                <a:cs typeface="Helvetica Neue" charset="0"/>
              </a:rPr>
              <a:t>Liberations desiring security</a:t>
            </a:r>
          </a:p>
          <a:p>
            <a:pPr algn="ctr"/>
            <a:r>
              <a:rPr lang="en-US" dirty="0">
                <a:solidFill>
                  <a:schemeClr val="accent6"/>
                </a:solidFill>
                <a:latin typeface="Helvetica Neue" charset="0"/>
                <a:ea typeface="Helvetica Neue" charset="0"/>
                <a:cs typeface="Helvetica Neue" charset="0"/>
              </a:rPr>
              <a:t> in relationships with ‘substance’...</a:t>
            </a:r>
          </a:p>
        </p:txBody>
      </p:sp>
      <p:sp>
        <p:nvSpPr>
          <p:cNvPr id="22" name="Rectangle 21">
            <a:extLst>
              <a:ext uri="{FF2B5EF4-FFF2-40B4-BE49-F238E27FC236}">
                <a16:creationId xmlns:a16="http://schemas.microsoft.com/office/drawing/2014/main" id="{AEBA4FDB-05DB-B24F-8D9A-5AE02F73A0BB}"/>
              </a:ext>
            </a:extLst>
          </p:cNvPr>
          <p:cNvSpPr/>
          <p:nvPr/>
        </p:nvSpPr>
        <p:spPr>
          <a:xfrm>
            <a:off x="7834828" y="3767452"/>
            <a:ext cx="4357172" cy="2723823"/>
          </a:xfrm>
          <a:prstGeom prst="rect">
            <a:avLst/>
          </a:prstGeom>
          <a:solidFill>
            <a:schemeClr val="bg1"/>
          </a:solidFill>
        </p:spPr>
        <p:txBody>
          <a:bodyPr wrap="square">
            <a:spAutoFit/>
          </a:bodyPr>
          <a:lstStyle/>
          <a:p>
            <a:pPr algn="ctr"/>
            <a:r>
              <a:rPr lang="en-US" sz="2400" dirty="0">
                <a:solidFill>
                  <a:schemeClr val="accent6"/>
                </a:solidFill>
                <a:latin typeface="Helvetica Neue" charset="0"/>
                <a:ea typeface="Helvetica Neue" charset="0"/>
                <a:cs typeface="Helvetica Neue" charset="0"/>
              </a:rPr>
              <a:t>March 27</a:t>
            </a:r>
            <a:br>
              <a:rPr lang="en-US" sz="1400" b="1" dirty="0">
                <a:latin typeface="Helvetica Neue" charset="0"/>
                <a:ea typeface="Helvetica Neue" charset="0"/>
                <a:cs typeface="Helvetica Neue" charset="0"/>
              </a:rPr>
            </a:br>
            <a:r>
              <a:rPr lang="en-US" sz="1400" b="1" dirty="0">
                <a:latin typeface="Helvetica Neue" charset="0"/>
                <a:ea typeface="Helvetica Neue" charset="0"/>
                <a:cs typeface="Helvetica Neue" charset="0"/>
              </a:rPr>
              <a:t>VE 0° Pisces sextile UR 0° Tau</a:t>
            </a:r>
            <a:endParaRPr lang="en-US" sz="1400" dirty="0">
              <a:latin typeface="Helvetica Neue" charset="0"/>
              <a:ea typeface="Helvetica Neue" charset="0"/>
              <a:cs typeface="Helvetica Neue" charset="0"/>
            </a:endParaRPr>
          </a:p>
          <a:p>
            <a:pPr algn="ctr"/>
            <a:endParaRPr lang="en-US" sz="1000" b="1" dirty="0">
              <a:latin typeface="Helvetica Neue" charset="0"/>
              <a:ea typeface="Helvetica Neue" charset="0"/>
              <a:cs typeface="Helvetica Neue" charset="0"/>
            </a:endParaRPr>
          </a:p>
          <a:p>
            <a:pPr algn="ctr"/>
            <a:r>
              <a:rPr lang="en-US" dirty="0">
                <a:solidFill>
                  <a:srgbClr val="FFC000"/>
                </a:solidFill>
                <a:latin typeface="Helvetica Neue" charset="0"/>
                <a:ea typeface="Helvetica Neue" charset="0"/>
                <a:cs typeface="Helvetica Neue" charset="0"/>
              </a:rPr>
              <a:t>Stimulating Friends.</a:t>
            </a:r>
          </a:p>
          <a:p>
            <a:pPr marL="285750" indent="-285750">
              <a:buFont typeface="Arial" charset="0"/>
              <a:buChar char="•"/>
            </a:pPr>
            <a:r>
              <a:rPr lang="en-US" sz="1500" dirty="0">
                <a:latin typeface="Helvetica" charset="0"/>
                <a:ea typeface="Helvetica" charset="0"/>
                <a:cs typeface="Helvetica" charset="0"/>
              </a:rPr>
              <a:t>Compassionate love, romantic pleasure, unexpected donations of food, money or possessions may elevate your ‘self worth’</a:t>
            </a:r>
            <a:br>
              <a:rPr lang="en-US" sz="1500" dirty="0">
                <a:latin typeface="Helvetica" charset="0"/>
                <a:ea typeface="Helvetica" charset="0"/>
                <a:cs typeface="Helvetica" charset="0"/>
              </a:rPr>
            </a:br>
            <a:r>
              <a:rPr lang="en-US" sz="1500" dirty="0">
                <a:latin typeface="Helvetica" charset="0"/>
                <a:ea typeface="Helvetica" charset="0"/>
                <a:cs typeface="Helvetica" charset="0"/>
              </a:rPr>
              <a:t>or ‘financial net worth’.</a:t>
            </a:r>
          </a:p>
          <a:p>
            <a:pPr marL="285750" indent="-285750">
              <a:buFont typeface="Arial" charset="0"/>
              <a:buChar char="•"/>
            </a:pPr>
            <a:r>
              <a:rPr lang="en-US" sz="1500" dirty="0">
                <a:latin typeface="Helvetica" charset="0"/>
                <a:ea typeface="Helvetica" charset="0"/>
                <a:cs typeface="Helvetica" charset="0"/>
              </a:rPr>
              <a:t>Reorganization, letting go of valued memories or possessions to make way for new growth and fertility, bringing in ‘the good life’. </a:t>
            </a:r>
            <a:endParaRPr lang="en-US" sz="1500" dirty="0">
              <a:solidFill>
                <a:schemeClr val="accent2">
                  <a:lumMod val="60000"/>
                  <a:lumOff val="4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95757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897"/>
            <a:ext cx="12205252" cy="1877437"/>
          </a:xfrm>
          <a:prstGeom prst="rect">
            <a:avLst/>
          </a:prstGeom>
          <a:noFill/>
        </p:spPr>
        <p:txBody>
          <a:bodyPr wrap="square" rtlCol="0">
            <a:spAutoFit/>
          </a:bodyPr>
          <a:lstStyle/>
          <a:p>
            <a:pPr algn="ctr"/>
            <a:r>
              <a:rPr lang="en-US" sz="4800" dirty="0">
                <a:latin typeface="Helvetica Neue Medium"/>
                <a:cs typeface="Helvetica Neue Medium"/>
              </a:rPr>
              <a:t>Mars </a:t>
            </a:r>
            <a:r>
              <a:rPr lang="en-US" sz="4800" dirty="0">
                <a:latin typeface="Helvetica Neue Thin"/>
                <a:cs typeface="Helvetica Neue Thin"/>
              </a:rPr>
              <a:t>in Taurus</a:t>
            </a:r>
          </a:p>
          <a:p>
            <a:pPr lvl="0" algn="ctr"/>
            <a:r>
              <a:rPr lang="en-US" sz="2000" b="1" dirty="0">
                <a:latin typeface="Helvetica Neue" charset="0"/>
                <a:ea typeface="Helvetica Neue" charset="0"/>
                <a:cs typeface="Helvetica Neue" charset="0"/>
              </a:rPr>
              <a:t>February 14 </a:t>
            </a:r>
            <a:r>
              <a:rPr lang="en-US" sz="2000" dirty="0">
                <a:latin typeface="Helvetica Neue" charset="0"/>
                <a:ea typeface="Helvetica Neue" charset="0"/>
                <a:cs typeface="Helvetica Neue" charset="0"/>
              </a:rPr>
              <a:t>- March 30, 2019</a:t>
            </a:r>
          </a:p>
          <a:p>
            <a:pPr algn="ctr"/>
            <a:endParaRPr lang="en-US" sz="4800" dirty="0">
              <a:latin typeface="Helvetica Neue Thin"/>
              <a:cs typeface="Helvetica Neue Thi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57682"/>
            <a:ext cx="1985006" cy="15321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82" y="1249676"/>
            <a:ext cx="12434105" cy="68017"/>
          </a:xfrm>
          <a:prstGeom prst="rect">
            <a:avLst/>
          </a:prstGeom>
        </p:spPr>
      </p:pic>
      <p:sp>
        <p:nvSpPr>
          <p:cNvPr id="8" name="Rectangle 7"/>
          <p:cNvSpPr/>
          <p:nvPr/>
        </p:nvSpPr>
        <p:spPr>
          <a:xfrm>
            <a:off x="4859114" y="1317693"/>
            <a:ext cx="1715306" cy="530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88374" y="1326124"/>
            <a:ext cx="7216878" cy="5432256"/>
          </a:xfrm>
          <a:prstGeom prst="rect">
            <a:avLst/>
          </a:prstGeom>
        </p:spPr>
        <p:txBody>
          <a:bodyPr wrap="square">
            <a:spAutoFit/>
          </a:bodyPr>
          <a:lstStyle/>
          <a:p>
            <a:pPr algn="ctr"/>
            <a:r>
              <a:rPr lang="en-US" sz="2400" i="1" dirty="0">
                <a:latin typeface="Helvetica 55 Roman"/>
                <a:ea typeface="Helvetica Neue" charset="0"/>
                <a:cs typeface="Helvetica Neue" charset="0"/>
              </a:rPr>
              <a:t>Personal drive, energy, sexuality or aggression toward pursuing your wants and desires</a:t>
            </a:r>
            <a:endParaRPr lang="en-US" sz="2400" i="1" dirty="0">
              <a:latin typeface="Helvetica Neue" charset="0"/>
              <a:ea typeface="Helvetica Neue" charset="0"/>
              <a:cs typeface="Helvetica Neue" charset="0"/>
            </a:endParaRPr>
          </a:p>
          <a:p>
            <a:pPr algn="ctr"/>
            <a:r>
              <a:rPr lang="en-US" sz="2300" i="1" dirty="0">
                <a:solidFill>
                  <a:schemeClr val="accent2">
                    <a:lumMod val="60000"/>
                    <a:lumOff val="40000"/>
                  </a:schemeClr>
                </a:solidFill>
                <a:latin typeface="Helvetica" charset="0"/>
                <a:ea typeface="Helvetica" charset="0"/>
                <a:cs typeface="Helvetica" charset="0"/>
              </a:rPr>
              <a:t>For ‘material security’ in love, wealth or possessions.</a:t>
            </a:r>
          </a:p>
          <a:p>
            <a:pPr algn="ctr"/>
            <a:endParaRPr lang="en-US" sz="800" i="1" dirty="0">
              <a:solidFill>
                <a:schemeClr val="accent2">
                  <a:lumMod val="60000"/>
                  <a:lumOff val="40000"/>
                </a:schemeClr>
              </a:solidFill>
              <a:latin typeface="Helvetica" charset="0"/>
              <a:ea typeface="Helvetica" charset="0"/>
              <a:cs typeface="Helvetica" charset="0"/>
            </a:endParaRPr>
          </a:p>
          <a:p>
            <a:pPr algn="ctr"/>
            <a:r>
              <a:rPr lang="en-US" sz="1600" i="1" dirty="0">
                <a:solidFill>
                  <a:srgbClr val="FFC000"/>
                </a:solidFill>
                <a:latin typeface="Helvetica Neue" charset="0"/>
                <a:ea typeface="Helvetica Neue" charset="0"/>
                <a:cs typeface="Helvetica Neue" charset="0"/>
              </a:rPr>
              <a:t>Mars is in </a:t>
            </a:r>
            <a:r>
              <a:rPr lang="en-US" sz="1600" i="1" u="sng" dirty="0">
                <a:solidFill>
                  <a:srgbClr val="FFC000"/>
                </a:solidFill>
                <a:latin typeface="Helvetica Neue" charset="0"/>
                <a:ea typeface="Helvetica Neue" charset="0"/>
                <a:cs typeface="Helvetica Neue" charset="0"/>
              </a:rPr>
              <a:t>detriment</a:t>
            </a:r>
            <a:r>
              <a:rPr lang="en-US" sz="1600" i="1" dirty="0">
                <a:solidFill>
                  <a:srgbClr val="FFC000"/>
                </a:solidFill>
                <a:latin typeface="Helvetica Neue" charset="0"/>
                <a:ea typeface="Helvetica Neue" charset="0"/>
                <a:cs typeface="Helvetica Neue" charset="0"/>
              </a:rPr>
              <a:t> in Taurus, </a:t>
            </a:r>
            <a:r>
              <a:rPr lang="en-US" sz="1600" i="1" u="sng" dirty="0">
                <a:solidFill>
                  <a:srgbClr val="FFC000"/>
                </a:solidFill>
                <a:latin typeface="Helvetica Neue" charset="0"/>
                <a:ea typeface="Helvetica Neue" charset="0"/>
                <a:cs typeface="Helvetica Neue" charset="0"/>
              </a:rPr>
              <a:t>low potency</a:t>
            </a:r>
            <a:r>
              <a:rPr lang="en-US" sz="1600" i="1" dirty="0">
                <a:solidFill>
                  <a:srgbClr val="FFC000"/>
                </a:solidFill>
                <a:latin typeface="Helvetica Neue" charset="0"/>
                <a:ea typeface="Helvetica Neue" charset="0"/>
                <a:cs typeface="Helvetica Neue" charset="0"/>
              </a:rPr>
              <a:t> to defend self-worth, ‘decreased ability to act on personal values’.</a:t>
            </a:r>
            <a:endParaRPr lang="en-US" sz="1600" b="1" dirty="0">
              <a:solidFill>
                <a:schemeClr val="accent2">
                  <a:lumMod val="60000"/>
                  <a:lumOff val="40000"/>
                </a:schemeClr>
              </a:solidFill>
              <a:latin typeface="Helvetica Neue" charset="0"/>
              <a:ea typeface="Helvetica Neue" charset="0"/>
              <a:cs typeface="Helvetica Neue" charset="0"/>
            </a:endParaRPr>
          </a:p>
          <a:p>
            <a:endParaRPr lang="en-US" sz="1400" b="1" dirty="0">
              <a:solidFill>
                <a:schemeClr val="accent2">
                  <a:lumMod val="60000"/>
                  <a:lumOff val="40000"/>
                </a:schemeClr>
              </a:solidFill>
              <a:latin typeface="Helvetica Neue" charset="0"/>
              <a:ea typeface="Helvetica Neue" charset="0"/>
              <a:cs typeface="Helvetica Neue" charset="0"/>
            </a:endParaRPr>
          </a:p>
          <a:p>
            <a:r>
              <a:rPr lang="en-US" sz="1600" dirty="0">
                <a:solidFill>
                  <a:schemeClr val="bg2">
                    <a:lumMod val="60000"/>
                    <a:lumOff val="40000"/>
                  </a:schemeClr>
                </a:solidFill>
                <a:latin typeface="Helvetica Neue" charset="0"/>
                <a:ea typeface="Helvetica Neue" charset="0"/>
                <a:cs typeface="Helvetica Neue" charset="0"/>
              </a:rPr>
              <a:t>A Good Time For: </a:t>
            </a:r>
            <a:r>
              <a:rPr lang="en-US" sz="1600" b="1" dirty="0">
                <a:latin typeface="Helvetica Neue" charset="0"/>
                <a:ea typeface="Helvetica Neue" charset="0"/>
                <a:cs typeface="Helvetica Neue" charset="0"/>
              </a:rPr>
              <a:t>Stabilizing Resources and Productivity</a:t>
            </a:r>
          </a:p>
          <a:p>
            <a:pPr marL="285750" indent="-285750">
              <a:buFont typeface="Arial" charset="0"/>
              <a:buChar char="•"/>
            </a:pPr>
            <a:r>
              <a:rPr lang="en-US" sz="1600" b="1" dirty="0">
                <a:solidFill>
                  <a:schemeClr val="accent2">
                    <a:lumMod val="60000"/>
                    <a:lumOff val="40000"/>
                  </a:schemeClr>
                </a:solidFill>
                <a:latin typeface="Helvetica Neue" charset="0"/>
                <a:ea typeface="Helvetica Neue" charset="0"/>
                <a:cs typeface="Helvetica Neue" charset="0"/>
              </a:rPr>
              <a:t>Conservative and patient action </a:t>
            </a:r>
            <a:r>
              <a:rPr lang="en-US" sz="1600" dirty="0">
                <a:solidFill>
                  <a:srgbClr val="BF7A27"/>
                </a:solidFill>
                <a:latin typeface="Helvetica Neue" charset="0"/>
                <a:ea typeface="Helvetica Neue" charset="0"/>
                <a:cs typeface="Helvetica Neue" charset="0"/>
              </a:rPr>
              <a:t>applied to earning and spending habits.</a:t>
            </a:r>
          </a:p>
          <a:p>
            <a:pPr marL="285750" indent="-285750">
              <a:buFont typeface="Arial" charset="0"/>
              <a:buChar char="•"/>
            </a:pPr>
            <a:r>
              <a:rPr lang="en-US" sz="1600" b="1" dirty="0">
                <a:solidFill>
                  <a:schemeClr val="accent2">
                    <a:lumMod val="60000"/>
                    <a:lumOff val="40000"/>
                  </a:schemeClr>
                </a:solidFill>
                <a:latin typeface="Helvetica Neue" charset="0"/>
                <a:ea typeface="Helvetica Neue" charset="0"/>
                <a:cs typeface="Helvetica Neue" charset="0"/>
              </a:rPr>
              <a:t>Seeking independence, comfort </a:t>
            </a:r>
            <a:r>
              <a:rPr lang="en-US" sz="1600" dirty="0">
                <a:solidFill>
                  <a:srgbClr val="BF7A27"/>
                </a:solidFill>
                <a:latin typeface="Helvetica Neue" charset="0"/>
                <a:ea typeface="Helvetica Neue" charset="0"/>
                <a:cs typeface="Helvetica Neue" charset="0"/>
              </a:rPr>
              <a:t>and enjoyment of the material world.</a:t>
            </a:r>
          </a:p>
          <a:p>
            <a:pPr marL="285750" indent="-285750">
              <a:buFont typeface="Arial" charset="0"/>
              <a:buChar char="•"/>
            </a:pPr>
            <a:r>
              <a:rPr lang="en-US" sz="1600" b="1" dirty="0">
                <a:solidFill>
                  <a:schemeClr val="accent2">
                    <a:lumMod val="60000"/>
                    <a:lumOff val="40000"/>
                  </a:schemeClr>
                </a:solidFill>
                <a:latin typeface="Helvetica Neue" charset="0"/>
                <a:ea typeface="Helvetica Neue" charset="0"/>
                <a:cs typeface="Helvetica Neue" charset="0"/>
              </a:rPr>
              <a:t>Strengthening finances,</a:t>
            </a:r>
            <a:r>
              <a:rPr lang="en-US" sz="1600" dirty="0">
                <a:solidFill>
                  <a:schemeClr val="accent6"/>
                </a:solidFill>
                <a:latin typeface="Helvetica Neue" charset="0"/>
                <a:ea typeface="Helvetica Neue" charset="0"/>
                <a:cs typeface="Helvetica Neue" charset="0"/>
              </a:rPr>
              <a:t> earning capacity and fortifying personal savings.</a:t>
            </a:r>
          </a:p>
          <a:p>
            <a:pPr marL="285750" indent="-285750">
              <a:buFont typeface="Arial" charset="0"/>
              <a:buChar char="•"/>
            </a:pPr>
            <a:r>
              <a:rPr lang="en-US" sz="1600" b="1" dirty="0">
                <a:solidFill>
                  <a:schemeClr val="accent2">
                    <a:lumMod val="60000"/>
                    <a:lumOff val="40000"/>
                  </a:schemeClr>
                </a:solidFill>
                <a:latin typeface="Helvetica Neue" charset="0"/>
                <a:ea typeface="Helvetica Neue" charset="0"/>
                <a:cs typeface="Helvetica Neue" charset="0"/>
              </a:rPr>
              <a:t>Focused energy on sensual love, </a:t>
            </a:r>
            <a:r>
              <a:rPr lang="en-US" sz="1600" dirty="0">
                <a:solidFill>
                  <a:srgbClr val="BF7A27"/>
                </a:solidFill>
                <a:latin typeface="Helvetica Neue" charset="0"/>
                <a:ea typeface="Helvetica Neue" charset="0"/>
                <a:cs typeface="Helvetica Neue" charset="0"/>
              </a:rPr>
              <a:t>romance, food, pleasure, ambiance.</a:t>
            </a:r>
          </a:p>
          <a:p>
            <a:pPr marL="285750" indent="-285750">
              <a:buFont typeface="Arial" charset="0"/>
              <a:buChar char="•"/>
            </a:pPr>
            <a:r>
              <a:rPr lang="en-US" sz="1600" b="1" dirty="0">
                <a:solidFill>
                  <a:schemeClr val="accent2">
                    <a:lumMod val="60000"/>
                    <a:lumOff val="40000"/>
                  </a:schemeClr>
                </a:solidFill>
                <a:latin typeface="Helvetica Neue" charset="0"/>
                <a:ea typeface="Helvetica Neue" charset="0"/>
                <a:cs typeface="Helvetica Neue" charset="0"/>
              </a:rPr>
              <a:t>Initiating dependable ‘resources’ </a:t>
            </a:r>
            <a:r>
              <a:rPr lang="en-US" sz="1600" dirty="0">
                <a:solidFill>
                  <a:srgbClr val="BF7A27"/>
                </a:solidFill>
                <a:latin typeface="Helvetica Neue" charset="0"/>
                <a:ea typeface="Helvetica Neue" charset="0"/>
                <a:cs typeface="Helvetica Neue" charset="0"/>
              </a:rPr>
              <a:t>or talents for practical survival needs</a:t>
            </a:r>
          </a:p>
          <a:p>
            <a:pPr marL="285750" indent="-285750">
              <a:buFont typeface="Arial" charset="0"/>
              <a:buChar char="•"/>
            </a:pPr>
            <a:r>
              <a:rPr lang="en-US" sz="1600" b="1" dirty="0">
                <a:solidFill>
                  <a:schemeClr val="accent2">
                    <a:lumMod val="60000"/>
                    <a:lumOff val="40000"/>
                  </a:schemeClr>
                </a:solidFill>
                <a:latin typeface="Helvetica Neue" charset="0"/>
                <a:ea typeface="Helvetica Neue" charset="0"/>
                <a:cs typeface="Helvetica Neue" charset="0"/>
              </a:rPr>
              <a:t>Impulsive entertainment, artistic activities, cosmetic or social affairs, </a:t>
            </a:r>
            <a:br>
              <a:rPr lang="en-US" sz="1600" b="1" dirty="0">
                <a:solidFill>
                  <a:schemeClr val="accent2">
                    <a:lumMod val="60000"/>
                    <a:lumOff val="40000"/>
                  </a:schemeClr>
                </a:solidFill>
                <a:latin typeface="Helvetica Neue" charset="0"/>
                <a:ea typeface="Helvetica Neue" charset="0"/>
                <a:cs typeface="Helvetica Neue" charset="0"/>
              </a:rPr>
            </a:br>
            <a:r>
              <a:rPr lang="en-US" sz="1600" dirty="0">
                <a:solidFill>
                  <a:srgbClr val="BF7A27"/>
                </a:solidFill>
                <a:latin typeface="Helvetica Neue" charset="0"/>
                <a:ea typeface="Helvetica Neue" charset="0"/>
                <a:cs typeface="Helvetica Neue" charset="0"/>
              </a:rPr>
              <a:t>cultured engagements, celebrations, restaurants, theaters, weddings. </a:t>
            </a:r>
          </a:p>
          <a:p>
            <a:pPr marL="285750" indent="-285750">
              <a:buFont typeface="Arial" charset="0"/>
              <a:buChar char="•"/>
            </a:pPr>
            <a:r>
              <a:rPr lang="en-US" sz="1600" dirty="0">
                <a:solidFill>
                  <a:srgbClr val="FFC000"/>
                </a:solidFill>
                <a:latin typeface="Helvetica Neue" charset="0"/>
                <a:ea typeface="Helvetica Neue" charset="0"/>
                <a:cs typeface="Helvetica Neue" charset="0"/>
              </a:rPr>
              <a:t>Passion, loyalty and stability for what is loved and valued most. </a:t>
            </a:r>
          </a:p>
          <a:p>
            <a:pPr marL="285750" indent="-285750">
              <a:buFont typeface="Arial" charset="0"/>
              <a:buChar char="•"/>
            </a:pPr>
            <a:endParaRPr lang="en-US" sz="1400" dirty="0">
              <a:solidFill>
                <a:srgbClr val="BF7A27"/>
              </a:solidFill>
              <a:latin typeface="Helvetica Neue" charset="0"/>
              <a:ea typeface="Helvetica Neue" charset="0"/>
              <a:cs typeface="Helvetica Neue" charset="0"/>
            </a:endParaRPr>
          </a:p>
          <a:p>
            <a:r>
              <a:rPr lang="en-US" sz="1600" dirty="0">
                <a:solidFill>
                  <a:schemeClr val="bg2">
                    <a:lumMod val="60000"/>
                    <a:lumOff val="40000"/>
                  </a:schemeClr>
                </a:solidFill>
                <a:latin typeface="Helvetica Neue" charset="0"/>
                <a:ea typeface="Helvetica Neue" charset="0"/>
                <a:cs typeface="Helvetica Neue" charset="0"/>
              </a:rPr>
              <a:t>Possible Difficulties: </a:t>
            </a:r>
          </a:p>
          <a:p>
            <a:pPr marL="285750" indent="-285750">
              <a:buFont typeface="Arial" charset="0"/>
              <a:buChar char="•"/>
            </a:pPr>
            <a:r>
              <a:rPr lang="en-US" sz="1600" b="1" dirty="0">
                <a:latin typeface="Helvetica Neue" charset="0"/>
                <a:ea typeface="Helvetica Neue" charset="0"/>
                <a:cs typeface="Helvetica Neue" charset="0"/>
              </a:rPr>
              <a:t>Angry stubborn flare-ups/fits</a:t>
            </a:r>
            <a:r>
              <a:rPr lang="en-US" sz="1600" dirty="0">
                <a:latin typeface="Helvetica Neue" charset="0"/>
                <a:ea typeface="Helvetica Neue" charset="0"/>
                <a:cs typeface="Helvetica Neue" charset="0"/>
              </a:rPr>
              <a:t> </a:t>
            </a:r>
            <a:r>
              <a:rPr lang="en-US" sz="1600" dirty="0">
                <a:solidFill>
                  <a:srgbClr val="BF7A27"/>
                </a:solidFill>
                <a:latin typeface="Helvetica Neue" charset="0"/>
                <a:ea typeface="Helvetica Neue" charset="0"/>
                <a:cs typeface="Helvetica Neue" charset="0"/>
              </a:rPr>
              <a:t>• Aggressively materialistic</a:t>
            </a:r>
          </a:p>
          <a:p>
            <a:pPr marL="285750" indent="-285750">
              <a:buFont typeface="Arial" charset="0"/>
              <a:buChar char="•"/>
            </a:pPr>
            <a:r>
              <a:rPr lang="en-US" sz="1600" b="1" dirty="0">
                <a:solidFill>
                  <a:schemeClr val="accent2">
                    <a:lumMod val="60000"/>
                    <a:lumOff val="40000"/>
                  </a:schemeClr>
                </a:solidFill>
                <a:latin typeface="Helvetica Neue" charset="0"/>
                <a:ea typeface="Helvetica Neue" charset="0"/>
                <a:cs typeface="Helvetica Neue" charset="0"/>
              </a:rPr>
              <a:t>Possessive in love  </a:t>
            </a:r>
            <a:r>
              <a:rPr lang="en-US" sz="1600" dirty="0">
                <a:solidFill>
                  <a:schemeClr val="accent2">
                    <a:lumMod val="60000"/>
                    <a:lumOff val="40000"/>
                  </a:schemeClr>
                </a:solidFill>
                <a:latin typeface="Helvetica Neue" charset="0"/>
                <a:ea typeface="Helvetica Neue" charset="0"/>
                <a:cs typeface="Helvetica Neue" charset="0"/>
              </a:rPr>
              <a:t>•  Passive in standing against the status quo.</a:t>
            </a:r>
          </a:p>
          <a:p>
            <a:pPr marL="285750" indent="-285750">
              <a:buFont typeface="Arial" charset="0"/>
              <a:buChar char="•"/>
            </a:pPr>
            <a:r>
              <a:rPr lang="en-US" sz="1600" b="1" dirty="0">
                <a:solidFill>
                  <a:schemeClr val="accent6"/>
                </a:solidFill>
                <a:latin typeface="Helvetica Neue" charset="0"/>
                <a:ea typeface="Helvetica Neue" charset="0"/>
                <a:cs typeface="Helvetica Neue" charset="0"/>
              </a:rPr>
              <a:t>Too security-oriented </a:t>
            </a:r>
            <a:r>
              <a:rPr lang="en-US" sz="1600" dirty="0">
                <a:solidFill>
                  <a:schemeClr val="accent6"/>
                </a:solidFill>
                <a:latin typeface="Helvetica Neue" charset="0"/>
                <a:ea typeface="Helvetica Neue" charset="0"/>
                <a:cs typeface="Helvetica Neue" charset="0"/>
              </a:rPr>
              <a:t>with money – afraid to take risks.</a:t>
            </a:r>
          </a:p>
        </p:txBody>
      </p:sp>
      <p:pic>
        <p:nvPicPr>
          <p:cNvPr id="9" name="Picture 2" descr="http://www.greek-mythology-pantheon.com/wp-content/uploads/Greek_Gods_and_Goddesses/Ares_Mars_Greek_God/Ares_Mars_Greek_God_Art_01_by_GenzoMan.jpg">
            <a:extLst>
              <a:ext uri="{FF2B5EF4-FFF2-40B4-BE49-F238E27FC236}">
                <a16:creationId xmlns:a16="http://schemas.microsoft.com/office/drawing/2014/main" id="{08F7535D-2E14-45E1-BD8B-1B0C07ED9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 y="1322931"/>
            <a:ext cx="4870947" cy="67835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97" y="-140679"/>
            <a:ext cx="1985006" cy="1532157"/>
          </a:xfrm>
          <a:prstGeom prst="rect">
            <a:avLst/>
          </a:prstGeom>
        </p:spPr>
      </p:pic>
    </p:spTree>
    <p:extLst>
      <p:ext uri="{BB962C8B-B14F-4D97-AF65-F5344CB8AC3E}">
        <p14:creationId xmlns:p14="http://schemas.microsoft.com/office/powerpoint/2010/main" val="1455563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D95FCE-DAAA-DC48-AE98-0027F4B757FC}"/>
              </a:ext>
            </a:extLst>
          </p:cNvPr>
          <p:cNvSpPr txBox="1"/>
          <p:nvPr/>
        </p:nvSpPr>
        <p:spPr>
          <a:xfrm>
            <a:off x="0" y="0"/>
            <a:ext cx="12205252" cy="1138773"/>
          </a:xfrm>
          <a:prstGeom prst="rect">
            <a:avLst/>
          </a:prstGeom>
          <a:noFill/>
        </p:spPr>
        <p:txBody>
          <a:bodyPr wrap="square" rtlCol="0">
            <a:spAutoFit/>
          </a:bodyPr>
          <a:lstStyle/>
          <a:p>
            <a:pPr algn="ctr"/>
            <a:r>
              <a:rPr lang="en-US" sz="4800" dirty="0">
                <a:latin typeface="Helvetica Neue Medium"/>
                <a:cs typeface="Helvetica Neue Medium"/>
              </a:rPr>
              <a:t>Key </a:t>
            </a:r>
            <a:r>
              <a:rPr lang="en-US" sz="4800" dirty="0">
                <a:latin typeface="Helvetica Neue Thin"/>
                <a:cs typeface="Helvetica Neue Thin"/>
              </a:rPr>
              <a:t>Themes</a:t>
            </a:r>
          </a:p>
          <a:p>
            <a:pPr lvl="0" algn="ctr"/>
            <a:r>
              <a:rPr lang="en-US" sz="2000" b="1" dirty="0">
                <a:latin typeface="Helvetica Neue" charset="0"/>
                <a:ea typeface="Helvetica Neue" charset="0"/>
                <a:cs typeface="Helvetica Neue" charset="0"/>
              </a:rPr>
              <a:t>2019</a:t>
            </a:r>
            <a:r>
              <a:rPr lang="en-US" sz="2000" dirty="0">
                <a:latin typeface="Helvetica Neue" charset="0"/>
                <a:ea typeface="Helvetica Neue" charset="0"/>
                <a:cs typeface="Helvetica Neue" charset="0"/>
              </a:rPr>
              <a:t> - Mars / Jupiter</a:t>
            </a:r>
          </a:p>
        </p:txBody>
      </p:sp>
      <p:pic>
        <p:nvPicPr>
          <p:cNvPr id="3" name="Picture 2">
            <a:extLst>
              <a:ext uri="{FF2B5EF4-FFF2-40B4-BE49-F238E27FC236}">
                <a16:creationId xmlns:a16="http://schemas.microsoft.com/office/drawing/2014/main" id="{C2FA9268-0B39-A544-855A-8CE7223F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82" y="1206946"/>
            <a:ext cx="12434105" cy="68017"/>
          </a:xfrm>
          <a:prstGeom prst="rect">
            <a:avLst/>
          </a:prstGeom>
        </p:spPr>
      </p:pic>
      <p:pic>
        <p:nvPicPr>
          <p:cNvPr id="6" name="Picture 5">
            <a:extLst>
              <a:ext uri="{FF2B5EF4-FFF2-40B4-BE49-F238E27FC236}">
                <a16:creationId xmlns:a16="http://schemas.microsoft.com/office/drawing/2014/main" id="{8356CE0A-59F0-754B-B10C-A033EC713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97" y="-140679"/>
            <a:ext cx="1782299" cy="1532157"/>
          </a:xfrm>
          <a:prstGeom prst="rect">
            <a:avLst/>
          </a:prstGeom>
        </p:spPr>
      </p:pic>
      <p:sp>
        <p:nvSpPr>
          <p:cNvPr id="8" name="Rectangle 7">
            <a:extLst>
              <a:ext uri="{FF2B5EF4-FFF2-40B4-BE49-F238E27FC236}">
                <a16:creationId xmlns:a16="http://schemas.microsoft.com/office/drawing/2014/main" id="{B3B24377-5548-B642-A42E-A12951E8F52A}"/>
              </a:ext>
            </a:extLst>
          </p:cNvPr>
          <p:cNvSpPr/>
          <p:nvPr/>
        </p:nvSpPr>
        <p:spPr>
          <a:xfrm>
            <a:off x="130632" y="1452171"/>
            <a:ext cx="3824732" cy="5339923"/>
          </a:xfrm>
          <a:prstGeom prst="rect">
            <a:avLst/>
          </a:prstGeom>
          <a:ln>
            <a:solidFill>
              <a:schemeClr val="tx1"/>
            </a:solidFill>
          </a:ln>
        </p:spPr>
        <p:txBody>
          <a:bodyPr wrap="square">
            <a:spAutoFit/>
          </a:bodyPr>
          <a:lstStyle/>
          <a:p>
            <a:pPr algn="ctr"/>
            <a:r>
              <a:rPr lang="en-US" sz="2400" b="1" dirty="0">
                <a:latin typeface="Helvetica Neue"/>
              </a:rPr>
              <a:t>Drop Baggage – Let Go – Forge Ahead</a:t>
            </a:r>
          </a:p>
          <a:p>
            <a:pPr algn="ctr"/>
            <a:r>
              <a:rPr lang="en-US" sz="1500" dirty="0">
                <a:solidFill>
                  <a:srgbClr val="FFC000"/>
                </a:solidFill>
                <a:latin typeface="Helvetica" charset="0"/>
                <a:ea typeface="Helvetica" charset="0"/>
                <a:cs typeface="Helvetica" charset="0"/>
              </a:rPr>
              <a:t>Getting ready to Make the Shift in 2020.</a:t>
            </a:r>
          </a:p>
          <a:p>
            <a:pPr algn="ctr"/>
            <a:endParaRPr lang="en-US" sz="800" dirty="0">
              <a:solidFill>
                <a:srgbClr val="FFC000"/>
              </a:solidFill>
              <a:latin typeface="Helvetica" charset="0"/>
              <a:ea typeface="Helvetica" charset="0"/>
              <a:cs typeface="Helvetica" charset="0"/>
            </a:endParaRPr>
          </a:p>
          <a:p>
            <a:pPr algn="ctr"/>
            <a:r>
              <a:rPr lang="en-US" sz="1400" b="1" i="1" dirty="0"/>
              <a:t>Mars applying in its expression of ‘releasing </a:t>
            </a:r>
            <a:br>
              <a:rPr lang="en-US" sz="1400" b="1" i="1" dirty="0"/>
            </a:br>
            <a:r>
              <a:rPr lang="en-US" sz="1400" b="1" i="1" dirty="0" err="1"/>
              <a:t>out-dated</a:t>
            </a:r>
            <a:r>
              <a:rPr lang="en-US" sz="1400" b="1" i="1" dirty="0"/>
              <a:t> limitations, structures or burdens’ </a:t>
            </a:r>
            <a:br>
              <a:rPr lang="en-US" sz="1400" b="1" i="1" dirty="0"/>
            </a:br>
            <a:r>
              <a:rPr lang="en-US" sz="1400" b="1" i="1" dirty="0">
                <a:solidFill>
                  <a:schemeClr val="accent6"/>
                </a:solidFill>
              </a:rPr>
              <a:t>all year</a:t>
            </a:r>
            <a:r>
              <a:rPr lang="en-US" sz="1400" i="1" dirty="0">
                <a:solidFill>
                  <a:schemeClr val="accent6"/>
                </a:solidFill>
              </a:rPr>
              <a:t>– until it’s conjunction in March of 2020</a:t>
            </a:r>
            <a:br>
              <a:rPr lang="en-US" sz="1400" i="1" dirty="0">
                <a:solidFill>
                  <a:schemeClr val="accent6"/>
                </a:solidFill>
              </a:rPr>
            </a:br>
            <a:endParaRPr lang="en-US" sz="800" i="1" dirty="0">
              <a:solidFill>
                <a:schemeClr val="accent6"/>
              </a:solidFill>
            </a:endParaRPr>
          </a:p>
          <a:p>
            <a:pPr marL="285750" indent="-285750">
              <a:buFont typeface="Arial" charset="0"/>
              <a:buChar char="•"/>
            </a:pPr>
            <a:r>
              <a:rPr lang="en-US" sz="1400" dirty="0">
                <a:latin typeface="Helvetica" charset="0"/>
                <a:ea typeface="Helvetica" charset="0"/>
                <a:cs typeface="Helvetica" charset="0"/>
              </a:rPr>
              <a:t>Making a fresh new start with your identity and relationships.</a:t>
            </a:r>
          </a:p>
          <a:p>
            <a:pPr marL="285750" indent="-285750">
              <a:buFont typeface="Arial" charset="0"/>
              <a:buChar char="•"/>
            </a:pPr>
            <a:endParaRPr lang="en-US" sz="800" dirty="0">
              <a:latin typeface="Helvetica" charset="0"/>
              <a:ea typeface="Helvetica" charset="0"/>
              <a:cs typeface="Helvetica" charset="0"/>
            </a:endParaRPr>
          </a:p>
          <a:p>
            <a:pPr marL="285750" lvl="0" indent="-285750">
              <a:buFont typeface="Arial" charset="0"/>
              <a:buChar char="•"/>
            </a:pPr>
            <a:r>
              <a:rPr lang="en-US" sz="1400" dirty="0">
                <a:latin typeface="Helvetica" charset="0"/>
                <a:ea typeface="Helvetica" charset="0"/>
                <a:cs typeface="Helvetica" charset="0"/>
              </a:rPr>
              <a:t>Intense passions start off the year, craving union with others – </a:t>
            </a:r>
            <a:r>
              <a:rPr lang="en-US" sz="1400" dirty="0">
                <a:solidFill>
                  <a:schemeClr val="accent2">
                    <a:lumMod val="60000"/>
                    <a:lumOff val="40000"/>
                  </a:schemeClr>
                </a:solidFill>
                <a:latin typeface="Helvetica" charset="0"/>
                <a:ea typeface="Helvetica" charset="0"/>
                <a:cs typeface="Helvetica" charset="0"/>
              </a:rPr>
              <a:t>‘whatever it takes’ to fulfill your emotional or financial needs.</a:t>
            </a:r>
          </a:p>
          <a:p>
            <a:pPr marL="285750" lvl="0" indent="-285750">
              <a:buFont typeface="Arial" charset="0"/>
              <a:buChar char="•"/>
            </a:pPr>
            <a:endParaRPr lang="en-US" sz="800" dirty="0">
              <a:solidFill>
                <a:schemeClr val="accent2">
                  <a:lumMod val="60000"/>
                  <a:lumOff val="40000"/>
                </a:schemeClr>
              </a:solidFill>
              <a:latin typeface="Helvetica" charset="0"/>
              <a:ea typeface="Helvetica" charset="0"/>
              <a:cs typeface="Helvetica" charset="0"/>
            </a:endParaRPr>
          </a:p>
          <a:p>
            <a:pPr marL="285750" indent="-285750">
              <a:buFont typeface="Arial" charset="0"/>
              <a:buChar char="•"/>
            </a:pPr>
            <a:r>
              <a:rPr lang="en-US" sz="1400" dirty="0">
                <a:latin typeface="Helvetica" charset="0"/>
                <a:ea typeface="Helvetica" charset="0"/>
                <a:cs typeface="Helvetica" charset="0"/>
              </a:rPr>
              <a:t>Take action - a new game plan</a:t>
            </a:r>
            <a:r>
              <a:rPr lang="en-US" sz="1400" b="1" dirty="0">
                <a:latin typeface="Helvetica" charset="0"/>
                <a:ea typeface="Helvetica" charset="0"/>
                <a:cs typeface="Helvetica" charset="0"/>
              </a:rPr>
              <a:t>, focusing on YOUR performance </a:t>
            </a:r>
            <a:r>
              <a:rPr lang="en-US" sz="1400" dirty="0">
                <a:latin typeface="Helvetica" charset="0"/>
                <a:ea typeface="Helvetica" charset="0"/>
                <a:cs typeface="Helvetica" charset="0"/>
              </a:rPr>
              <a:t>via: establishing a </a:t>
            </a:r>
            <a:r>
              <a:rPr lang="en-US" sz="1400" b="1" dirty="0">
                <a:latin typeface="Helvetica" charset="0"/>
                <a:ea typeface="Helvetica" charset="0"/>
                <a:cs typeface="Helvetica" charset="0"/>
              </a:rPr>
              <a:t>new environment, new energy of self motivation, </a:t>
            </a:r>
            <a:r>
              <a:rPr lang="en-US" sz="1400" dirty="0">
                <a:solidFill>
                  <a:schemeClr val="accent2">
                    <a:lumMod val="60000"/>
                    <a:lumOff val="40000"/>
                  </a:schemeClr>
                </a:solidFill>
                <a:latin typeface="Helvetica" charset="0"/>
                <a:ea typeface="Helvetica" charset="0"/>
                <a:cs typeface="Helvetica" charset="0"/>
              </a:rPr>
              <a:t>played out for a ‘professional, public, or business adventure’.</a:t>
            </a:r>
          </a:p>
          <a:p>
            <a:pPr marL="285750" indent="-285750">
              <a:buFont typeface="Arial" charset="0"/>
              <a:buChar char="•"/>
            </a:pPr>
            <a:endParaRPr lang="en-US" sz="800" dirty="0">
              <a:solidFill>
                <a:schemeClr val="accent2">
                  <a:lumMod val="60000"/>
                  <a:lumOff val="40000"/>
                </a:schemeClr>
              </a:solidFill>
              <a:latin typeface="Helvetica" charset="0"/>
              <a:ea typeface="Helvetica" charset="0"/>
              <a:cs typeface="Helvetica" charset="0"/>
            </a:endParaRPr>
          </a:p>
          <a:p>
            <a:pPr marL="285750" indent="-285750">
              <a:buFont typeface="Arial" charset="0"/>
              <a:buChar char="•"/>
            </a:pPr>
            <a:r>
              <a:rPr lang="en-US" sz="1400" dirty="0">
                <a:latin typeface="Helvetica" charset="0"/>
                <a:ea typeface="Helvetica" charset="0"/>
                <a:cs typeface="Helvetica" charset="0"/>
              </a:rPr>
              <a:t>You will be </a:t>
            </a:r>
            <a:r>
              <a:rPr lang="en-US" sz="1400" b="1" dirty="0">
                <a:latin typeface="Helvetica" charset="0"/>
                <a:ea typeface="Helvetica" charset="0"/>
                <a:cs typeface="Helvetica" charset="0"/>
              </a:rPr>
              <a:t>preparing</a:t>
            </a:r>
            <a:r>
              <a:rPr lang="en-US" sz="1400" dirty="0">
                <a:latin typeface="Helvetica" charset="0"/>
                <a:ea typeface="Helvetica" charset="0"/>
                <a:cs typeface="Helvetica" charset="0"/>
              </a:rPr>
              <a:t> </a:t>
            </a:r>
            <a:r>
              <a:rPr lang="en-US" sz="1400" b="1" dirty="0">
                <a:latin typeface="Helvetica" charset="0"/>
                <a:ea typeface="Helvetica" charset="0"/>
                <a:cs typeface="Helvetica" charset="0"/>
              </a:rPr>
              <a:t>to establish a new order in 2020. </a:t>
            </a:r>
            <a:r>
              <a:rPr lang="en-US" sz="1400" dirty="0">
                <a:solidFill>
                  <a:schemeClr val="accent6"/>
                </a:solidFill>
                <a:latin typeface="Helvetica" charset="0"/>
                <a:ea typeface="Helvetica" charset="0"/>
                <a:cs typeface="Helvetica" charset="0"/>
              </a:rPr>
              <a:t>Revising and rearranging yourself, your body, location, life, relationships &amp; how others see you. </a:t>
            </a:r>
          </a:p>
        </p:txBody>
      </p:sp>
      <p:sp>
        <p:nvSpPr>
          <p:cNvPr id="9" name="Rectangle 8">
            <a:extLst>
              <a:ext uri="{FF2B5EF4-FFF2-40B4-BE49-F238E27FC236}">
                <a16:creationId xmlns:a16="http://schemas.microsoft.com/office/drawing/2014/main" id="{EBDAC24C-838D-2945-9D3F-59CCF8764EB6}"/>
              </a:ext>
            </a:extLst>
          </p:cNvPr>
          <p:cNvSpPr/>
          <p:nvPr/>
        </p:nvSpPr>
        <p:spPr>
          <a:xfrm>
            <a:off x="4058165" y="1776866"/>
            <a:ext cx="4133503" cy="4832092"/>
          </a:xfrm>
          <a:prstGeom prst="rect">
            <a:avLst/>
          </a:prstGeom>
        </p:spPr>
        <p:txBody>
          <a:bodyPr wrap="square">
            <a:spAutoFit/>
          </a:bodyPr>
          <a:lstStyle/>
          <a:p>
            <a:pPr marL="171450" indent="-171450">
              <a:buFont typeface="Arial" charset="0"/>
              <a:buChar char="•"/>
            </a:pPr>
            <a:endParaRPr lang="en-US" sz="800" dirty="0">
              <a:solidFill>
                <a:srgbClr val="FFC000"/>
              </a:solidFill>
              <a:latin typeface="Helvetica" charset="0"/>
              <a:ea typeface="Helvetica" charset="0"/>
              <a:cs typeface="Helvetica" charset="0"/>
            </a:endParaRPr>
          </a:p>
          <a:p>
            <a:pPr algn="ctr"/>
            <a:r>
              <a:rPr lang="en-US" sz="1500" dirty="0">
                <a:solidFill>
                  <a:srgbClr val="FFC000"/>
                </a:solidFill>
                <a:latin typeface="Helvetica" charset="0"/>
                <a:ea typeface="Helvetica" charset="0"/>
                <a:cs typeface="Helvetica" charset="0"/>
              </a:rPr>
              <a:t>Becoming an ‘</a:t>
            </a:r>
            <a:r>
              <a:rPr lang="en-US" sz="1500" b="1" dirty="0">
                <a:solidFill>
                  <a:srgbClr val="FFC000"/>
                </a:solidFill>
                <a:latin typeface="Helvetica" charset="0"/>
                <a:ea typeface="Helvetica" charset="0"/>
                <a:cs typeface="Helvetica" charset="0"/>
              </a:rPr>
              <a:t>authority of your ‘word’, </a:t>
            </a:r>
            <a:r>
              <a:rPr lang="en-US" sz="1500" dirty="0">
                <a:solidFill>
                  <a:srgbClr val="FFC000"/>
                </a:solidFill>
                <a:latin typeface="Helvetica" charset="0"/>
                <a:ea typeface="Helvetica" charset="0"/>
                <a:cs typeface="Helvetica" charset="0"/>
              </a:rPr>
              <a:t>through hard work</a:t>
            </a:r>
            <a:r>
              <a:rPr lang="en-US" sz="1400" dirty="0">
                <a:solidFill>
                  <a:srgbClr val="FFC000"/>
                </a:solidFill>
                <a:latin typeface="Helvetica" charset="0"/>
                <a:ea typeface="Helvetica" charset="0"/>
                <a:cs typeface="Helvetica" charset="0"/>
              </a:rPr>
              <a:t>. </a:t>
            </a:r>
          </a:p>
          <a:p>
            <a:endParaRPr lang="en-US" sz="800" b="1" dirty="0">
              <a:latin typeface="Helvetica" charset="0"/>
              <a:ea typeface="Helvetica" charset="0"/>
              <a:cs typeface="Helvetica" charset="0"/>
            </a:endParaRPr>
          </a:p>
          <a:p>
            <a:pPr marL="285750" lvl="0" indent="-285750">
              <a:buFont typeface="Arial" charset="0"/>
              <a:buChar char="•"/>
            </a:pPr>
            <a:r>
              <a:rPr lang="en-US" sz="1400" b="1" dirty="0">
                <a:latin typeface="Helvetica" charset="0"/>
                <a:ea typeface="Helvetica" charset="0"/>
                <a:cs typeface="Helvetica" charset="0"/>
              </a:rPr>
              <a:t>Partnering with and/or valuing foreign interests, </a:t>
            </a:r>
            <a:r>
              <a:rPr lang="en-US" sz="1400" dirty="0">
                <a:solidFill>
                  <a:schemeClr val="accent2">
                    <a:lumMod val="60000"/>
                    <a:lumOff val="40000"/>
                  </a:schemeClr>
                </a:solidFill>
                <a:latin typeface="Helvetica" charset="0"/>
                <a:ea typeface="Helvetica" charset="0"/>
                <a:cs typeface="Helvetica" charset="0"/>
              </a:rPr>
              <a:t>beliefs, expertise or wisdom is on the horizon </a:t>
            </a:r>
            <a:r>
              <a:rPr lang="en-US" sz="1400" i="1" dirty="0">
                <a:latin typeface="Helvetica" charset="0"/>
                <a:ea typeface="Helvetica" charset="0"/>
                <a:cs typeface="Helvetica" charset="0"/>
              </a:rPr>
              <a:t>(mid Jan, 2019)</a:t>
            </a:r>
          </a:p>
          <a:p>
            <a:pPr marL="285750" lvl="0" indent="-285750">
              <a:buFont typeface="Arial" charset="0"/>
              <a:buChar char="•"/>
            </a:pPr>
            <a:endParaRPr lang="en-US" sz="800" i="1" dirty="0">
              <a:latin typeface="Helvetica" charset="0"/>
              <a:ea typeface="Helvetica" charset="0"/>
              <a:cs typeface="Helvetica" charset="0"/>
            </a:endParaRPr>
          </a:p>
          <a:p>
            <a:pPr marL="285750" lvl="0" indent="-285750">
              <a:buFont typeface="Arial" charset="0"/>
              <a:buChar char="•"/>
            </a:pPr>
            <a:r>
              <a:rPr lang="en-US" sz="1400" b="1" dirty="0">
                <a:latin typeface="Helvetica" charset="0"/>
                <a:ea typeface="Helvetica" charset="0"/>
                <a:cs typeface="Helvetica" charset="0"/>
              </a:rPr>
              <a:t>A focus on ideals and growth planning.</a:t>
            </a:r>
            <a:r>
              <a:rPr lang="en-US" sz="1400" b="1" dirty="0">
                <a:solidFill>
                  <a:schemeClr val="accent2">
                    <a:lumMod val="60000"/>
                    <a:lumOff val="40000"/>
                  </a:schemeClr>
                </a:solidFill>
                <a:latin typeface="Helvetica" charset="0"/>
                <a:ea typeface="Helvetica" charset="0"/>
                <a:cs typeface="Helvetica" charset="0"/>
              </a:rPr>
              <a:t> </a:t>
            </a:r>
            <a:r>
              <a:rPr lang="en-US" sz="1400" dirty="0">
                <a:solidFill>
                  <a:schemeClr val="accent2">
                    <a:lumMod val="60000"/>
                    <a:lumOff val="40000"/>
                  </a:schemeClr>
                </a:solidFill>
                <a:latin typeface="Helvetica" charset="0"/>
                <a:ea typeface="Helvetica" charset="0"/>
                <a:cs typeface="Helvetica" charset="0"/>
              </a:rPr>
              <a:t>‘optimizing upon’ the laws of attraction and manifestation </a:t>
            </a:r>
            <a:r>
              <a:rPr lang="en-US" sz="1400" dirty="0">
                <a:latin typeface="Helvetica" charset="0"/>
                <a:ea typeface="Helvetica" charset="0"/>
                <a:cs typeface="Helvetica" charset="0"/>
              </a:rPr>
              <a:t>– of what you ‘know’. </a:t>
            </a:r>
          </a:p>
          <a:p>
            <a:pPr marL="285750" lvl="0" indent="-285750">
              <a:buFont typeface="Arial" charset="0"/>
              <a:buChar char="•"/>
            </a:pPr>
            <a:endParaRPr lang="en-US" sz="800" dirty="0">
              <a:latin typeface="Helvetica" charset="0"/>
              <a:ea typeface="Helvetica" charset="0"/>
              <a:cs typeface="Helvetica" charset="0"/>
            </a:endParaRPr>
          </a:p>
          <a:p>
            <a:pPr marL="285750" indent="-285750">
              <a:buFont typeface="Arial" charset="0"/>
              <a:buChar char="•"/>
            </a:pPr>
            <a:r>
              <a:rPr lang="en-US" sz="1400" b="1" dirty="0">
                <a:latin typeface="Helvetica" charset="0"/>
                <a:ea typeface="Helvetica" charset="0"/>
                <a:cs typeface="Helvetica" charset="0"/>
              </a:rPr>
              <a:t>Hard work and demonstration, </a:t>
            </a:r>
            <a:r>
              <a:rPr lang="en-US" sz="1400" dirty="0">
                <a:solidFill>
                  <a:schemeClr val="accent6"/>
                </a:solidFill>
                <a:latin typeface="Helvetica" charset="0"/>
                <a:ea typeface="Helvetica" charset="0"/>
                <a:cs typeface="Helvetica" charset="0"/>
              </a:rPr>
              <a:t>may be met with much resistance, to your ‘dream’ </a:t>
            </a:r>
            <a:r>
              <a:rPr lang="en-US" sz="1400" dirty="0">
                <a:solidFill>
                  <a:schemeClr val="accent2">
                    <a:lumMod val="60000"/>
                    <a:lumOff val="40000"/>
                  </a:schemeClr>
                </a:solidFill>
                <a:latin typeface="Helvetica" charset="0"/>
                <a:ea typeface="Helvetica" charset="0"/>
                <a:cs typeface="Helvetica" charset="0"/>
              </a:rPr>
              <a:t>to put your ‘spiritual’, ‘legal’ or ‘political’ view into practice in the real world. </a:t>
            </a:r>
          </a:p>
          <a:p>
            <a:pPr marL="285750" lvl="0" indent="-285750">
              <a:buFont typeface="Arial" charset="0"/>
              <a:buChar char="•"/>
            </a:pPr>
            <a:endParaRPr lang="en-US" sz="800" dirty="0">
              <a:latin typeface="Helvetica" charset="0"/>
              <a:ea typeface="Helvetica" charset="0"/>
              <a:cs typeface="Helvetica" charset="0"/>
            </a:endParaRPr>
          </a:p>
          <a:p>
            <a:pPr marL="285750" indent="-285750">
              <a:buFont typeface="Arial" charset="0"/>
              <a:buChar char="•"/>
            </a:pPr>
            <a:r>
              <a:rPr lang="en-US" sz="1400" b="1" dirty="0">
                <a:latin typeface="Helvetica" charset="0"/>
                <a:ea typeface="Helvetica" charset="0"/>
                <a:cs typeface="Helvetica" charset="0"/>
              </a:rPr>
              <a:t>Speaking your truth, combining facts with concepts</a:t>
            </a:r>
            <a:r>
              <a:rPr lang="en-US" sz="1400" dirty="0">
                <a:solidFill>
                  <a:schemeClr val="accent2">
                    <a:lumMod val="60000"/>
                    <a:lumOff val="40000"/>
                  </a:schemeClr>
                </a:solidFill>
                <a:latin typeface="Helvetica" charset="0"/>
                <a:ea typeface="Helvetica" charset="0"/>
                <a:cs typeface="Helvetica" charset="0"/>
              </a:rPr>
              <a:t>, teaching others the big picture, promoting expertise</a:t>
            </a:r>
            <a:r>
              <a:rPr lang="en-US" sz="1400" dirty="0">
                <a:latin typeface="Helvetica" charset="0"/>
                <a:ea typeface="Helvetica" charset="0"/>
                <a:cs typeface="Helvetica" charset="0"/>
              </a:rPr>
              <a:t> </a:t>
            </a:r>
            <a:r>
              <a:rPr lang="en-US" sz="1400" dirty="0">
                <a:solidFill>
                  <a:schemeClr val="accent6"/>
                </a:solidFill>
                <a:latin typeface="Helvetica" charset="0"/>
                <a:ea typeface="Helvetica" charset="0"/>
                <a:cs typeface="Helvetica" charset="0"/>
              </a:rPr>
              <a:t>through realism</a:t>
            </a:r>
            <a:r>
              <a:rPr lang="en-US" sz="1400" i="1" dirty="0">
                <a:solidFill>
                  <a:schemeClr val="accent6"/>
                </a:solidFill>
                <a:latin typeface="Helvetica" charset="0"/>
                <a:ea typeface="Helvetica" charset="0"/>
                <a:cs typeface="Helvetica" charset="0"/>
              </a:rPr>
              <a:t>.</a:t>
            </a:r>
            <a:endParaRPr lang="en-US" sz="1400" dirty="0">
              <a:solidFill>
                <a:schemeClr val="accent6"/>
              </a:solidFill>
              <a:latin typeface="Helvetica" charset="0"/>
              <a:ea typeface="Helvetica" charset="0"/>
              <a:cs typeface="Helvetica" charset="0"/>
            </a:endParaRPr>
          </a:p>
          <a:p>
            <a:pPr marL="285750" lvl="0" indent="-285750">
              <a:buFont typeface="Arial" charset="0"/>
              <a:buChar char="•"/>
            </a:pPr>
            <a:endParaRPr lang="en-US" sz="1400" dirty="0">
              <a:latin typeface="Helvetica" charset="0"/>
              <a:ea typeface="Helvetica" charset="0"/>
              <a:cs typeface="Helvetica" charset="0"/>
            </a:endParaRPr>
          </a:p>
          <a:p>
            <a:pPr marL="285750" lvl="0" indent="-285750">
              <a:buFont typeface="Arial" charset="0"/>
              <a:buChar char="•"/>
            </a:pPr>
            <a:r>
              <a:rPr lang="en-US" sz="1400" b="1" dirty="0">
                <a:latin typeface="Helvetica" charset="0"/>
                <a:ea typeface="Helvetica" charset="0"/>
                <a:cs typeface="Helvetica" charset="0"/>
              </a:rPr>
              <a:t>A quest to ‘know and understand’ </a:t>
            </a:r>
            <a:r>
              <a:rPr lang="en-US" sz="1400" b="1" dirty="0">
                <a:solidFill>
                  <a:schemeClr val="accent6"/>
                </a:solidFill>
                <a:latin typeface="Helvetica" charset="0"/>
                <a:ea typeface="Helvetica" charset="0"/>
                <a:cs typeface="Helvetica" charset="0"/>
              </a:rPr>
              <a:t>faith in truth and justice</a:t>
            </a:r>
            <a:r>
              <a:rPr lang="en-US" sz="1400" dirty="0">
                <a:solidFill>
                  <a:schemeClr val="accent6"/>
                </a:solidFill>
                <a:latin typeface="Helvetica" charset="0"/>
                <a:ea typeface="Helvetica" charset="0"/>
                <a:cs typeface="Helvetica" charset="0"/>
              </a:rPr>
              <a:t>, </a:t>
            </a:r>
            <a:r>
              <a:rPr lang="en-US" sz="1400" dirty="0">
                <a:solidFill>
                  <a:schemeClr val="accent2">
                    <a:lumMod val="60000"/>
                    <a:lumOff val="40000"/>
                  </a:schemeClr>
                </a:solidFill>
                <a:latin typeface="Helvetica" charset="0"/>
                <a:ea typeface="Helvetica" charset="0"/>
                <a:cs typeface="Helvetica" charset="0"/>
              </a:rPr>
              <a:t>or spiritual beliefs, to increase knowledge, travel afar or ‘preach’.</a:t>
            </a:r>
          </a:p>
        </p:txBody>
      </p:sp>
      <p:sp>
        <p:nvSpPr>
          <p:cNvPr id="11" name="Rectangle 10">
            <a:extLst>
              <a:ext uri="{FF2B5EF4-FFF2-40B4-BE49-F238E27FC236}">
                <a16:creationId xmlns:a16="http://schemas.microsoft.com/office/drawing/2014/main" id="{EBDAC24C-838D-2945-9D3F-59CCF8764EB6}"/>
              </a:ext>
            </a:extLst>
          </p:cNvPr>
          <p:cNvSpPr/>
          <p:nvPr/>
        </p:nvSpPr>
        <p:spPr>
          <a:xfrm>
            <a:off x="8077201" y="1911026"/>
            <a:ext cx="4158343" cy="4832092"/>
          </a:xfrm>
          <a:prstGeom prst="rect">
            <a:avLst/>
          </a:prstGeom>
          <a:solidFill>
            <a:schemeClr val="bg1"/>
          </a:solidFill>
        </p:spPr>
        <p:txBody>
          <a:bodyPr wrap="square">
            <a:spAutoFit/>
          </a:bodyPr>
          <a:lstStyle/>
          <a:p>
            <a:pPr marL="171450" indent="-171450">
              <a:buFont typeface="Arial" charset="0"/>
              <a:buChar char="•"/>
            </a:pPr>
            <a:r>
              <a:rPr lang="en-US" sz="1400" dirty="0">
                <a:solidFill>
                  <a:schemeClr val="accent6"/>
                </a:solidFill>
                <a:latin typeface="Helvetica" charset="0"/>
                <a:ea typeface="Helvetica" charset="0"/>
                <a:cs typeface="Helvetica" charset="0"/>
              </a:rPr>
              <a:t>January 1 - February 13: </a:t>
            </a:r>
            <a:r>
              <a:rPr lang="en-US" sz="1400" dirty="0">
                <a:latin typeface="Helvetica" charset="0"/>
                <a:ea typeface="Helvetica" charset="0"/>
                <a:cs typeface="Helvetica" charset="0"/>
              </a:rPr>
              <a:t>Plans moving forward for growth and expansion are flourishing FULL STEAM AHEAD. </a:t>
            </a:r>
          </a:p>
          <a:p>
            <a:pPr marL="171450" indent="-171450">
              <a:buFont typeface="Arial" charset="0"/>
              <a:buChar char="•"/>
            </a:pPr>
            <a:r>
              <a:rPr lang="en-US" sz="1400" dirty="0">
                <a:solidFill>
                  <a:schemeClr val="accent6"/>
                </a:solidFill>
                <a:latin typeface="Helvetica" charset="0"/>
                <a:ea typeface="Helvetica" charset="0"/>
                <a:cs typeface="Helvetica" charset="0"/>
              </a:rPr>
              <a:t>Feb 14 – March 30: </a:t>
            </a:r>
            <a:r>
              <a:rPr lang="en-US" sz="1400" dirty="0">
                <a:latin typeface="Helvetica" charset="0"/>
                <a:ea typeface="Helvetica" charset="0"/>
                <a:cs typeface="Helvetica" charset="0"/>
              </a:rPr>
              <a:t>A dilemma that may need advice to resolve. Make adjustments, sort priorities, adjust for new growth in life.</a:t>
            </a:r>
          </a:p>
          <a:p>
            <a:pPr marL="171450" indent="-171450">
              <a:buFont typeface="Arial" charset="0"/>
              <a:buChar char="•"/>
            </a:pPr>
            <a:r>
              <a:rPr lang="en-US" sz="1400" dirty="0">
                <a:solidFill>
                  <a:schemeClr val="accent6"/>
                </a:solidFill>
                <a:latin typeface="Helvetica" charset="0"/>
                <a:ea typeface="Helvetica" charset="0"/>
                <a:cs typeface="Helvetica" charset="0"/>
              </a:rPr>
              <a:t>March 31 - May 15: </a:t>
            </a:r>
            <a:r>
              <a:rPr lang="en-US" sz="1400" dirty="0">
                <a:latin typeface="Helvetica" charset="0"/>
                <a:ea typeface="Helvetica" charset="0"/>
                <a:cs typeface="Helvetica" charset="0"/>
              </a:rPr>
              <a:t>Quick reflex action. Repolarization of communications within immediate environment. Realization or opposition of what </a:t>
            </a:r>
            <a:r>
              <a:rPr lang="en-US" sz="1400" b="1" dirty="0">
                <a:latin typeface="Helvetica" charset="0"/>
                <a:ea typeface="Helvetica" charset="0"/>
                <a:cs typeface="Helvetica" charset="0"/>
              </a:rPr>
              <a:t>IS </a:t>
            </a:r>
            <a:r>
              <a:rPr lang="en-US" sz="1400" dirty="0">
                <a:latin typeface="Helvetica" charset="0"/>
                <a:ea typeface="Helvetica" charset="0"/>
                <a:cs typeface="Helvetica" charset="0"/>
              </a:rPr>
              <a:t>or </a:t>
            </a:r>
            <a:r>
              <a:rPr lang="en-US" sz="1400" b="1" dirty="0">
                <a:latin typeface="Helvetica" charset="0"/>
                <a:ea typeface="Helvetica" charset="0"/>
                <a:cs typeface="Helvetica" charset="0"/>
              </a:rPr>
              <a:t>IS NOT </a:t>
            </a:r>
            <a:r>
              <a:rPr lang="en-US" sz="1400" dirty="0">
                <a:latin typeface="Helvetica" charset="0"/>
                <a:ea typeface="Helvetica" charset="0"/>
                <a:cs typeface="Helvetica" charset="0"/>
              </a:rPr>
              <a:t>working.</a:t>
            </a:r>
          </a:p>
          <a:p>
            <a:pPr marL="171450" indent="-171450">
              <a:buFont typeface="Arial" charset="0"/>
              <a:buChar char="•"/>
            </a:pPr>
            <a:r>
              <a:rPr lang="en-US" sz="1400" dirty="0">
                <a:solidFill>
                  <a:schemeClr val="accent6"/>
                </a:solidFill>
                <a:latin typeface="Helvetica" charset="0"/>
                <a:ea typeface="Helvetica" charset="0"/>
                <a:cs typeface="Helvetica" charset="0"/>
              </a:rPr>
              <a:t>May 16 – July 1: </a:t>
            </a:r>
            <a:r>
              <a:rPr lang="en-US" sz="1400" dirty="0">
                <a:latin typeface="Helvetica" charset="0"/>
                <a:ea typeface="Helvetica" charset="0"/>
                <a:cs typeface="Helvetica" charset="0"/>
              </a:rPr>
              <a:t>Rearranging personal values </a:t>
            </a:r>
            <a:br>
              <a:rPr lang="en-US" sz="1400" dirty="0">
                <a:latin typeface="Helvetica" charset="0"/>
                <a:ea typeface="Helvetica" charset="0"/>
                <a:cs typeface="Helvetica" charset="0"/>
              </a:rPr>
            </a:br>
            <a:r>
              <a:rPr lang="en-US" sz="1400" dirty="0">
                <a:latin typeface="Helvetica" charset="0"/>
                <a:ea typeface="Helvetica" charset="0"/>
                <a:cs typeface="Helvetica" charset="0"/>
              </a:rPr>
              <a:t>+ resources to establish new order.</a:t>
            </a:r>
          </a:p>
          <a:p>
            <a:pPr marL="171450" indent="-171450">
              <a:buFont typeface="Arial" charset="0"/>
              <a:buChar char="•"/>
            </a:pPr>
            <a:r>
              <a:rPr lang="en-US" sz="1400" dirty="0">
                <a:solidFill>
                  <a:schemeClr val="accent6"/>
                </a:solidFill>
                <a:latin typeface="Helvetica" charset="0"/>
                <a:ea typeface="Helvetica" charset="0"/>
                <a:cs typeface="Helvetica" charset="0"/>
              </a:rPr>
              <a:t>July 2 – August 17: </a:t>
            </a:r>
            <a:r>
              <a:rPr lang="en-US" sz="1400" dirty="0">
                <a:latin typeface="Helvetica" charset="0"/>
                <a:ea typeface="Helvetica" charset="0"/>
                <a:cs typeface="Helvetica" charset="0"/>
              </a:rPr>
              <a:t>Integration of growth into your life – blending, demonstrating, and communicating effectively. Self-focused.</a:t>
            </a:r>
          </a:p>
          <a:p>
            <a:pPr marL="171450" indent="-171450">
              <a:buFont typeface="Arial" charset="0"/>
              <a:buChar char="•"/>
            </a:pPr>
            <a:r>
              <a:rPr lang="en-US" sz="1400" dirty="0">
                <a:solidFill>
                  <a:schemeClr val="accent6"/>
                </a:solidFill>
                <a:latin typeface="Helvetica" charset="0"/>
                <a:ea typeface="Helvetica" charset="0"/>
                <a:cs typeface="Helvetica" charset="0"/>
              </a:rPr>
              <a:t>August 18 – Oct 3: </a:t>
            </a:r>
            <a:r>
              <a:rPr lang="en-US" sz="1400" dirty="0">
                <a:latin typeface="Helvetica" charset="0"/>
                <a:ea typeface="Helvetica" charset="0"/>
                <a:cs typeface="Helvetica" charset="0"/>
              </a:rPr>
              <a:t>Hard work, stress of duty. Tests of spiritual growth + maturity of beliefs.</a:t>
            </a:r>
          </a:p>
          <a:p>
            <a:pPr marL="171450" indent="-171450">
              <a:buFont typeface="Arial" charset="0"/>
              <a:buChar char="•"/>
            </a:pPr>
            <a:r>
              <a:rPr lang="en-US" sz="1400" dirty="0">
                <a:solidFill>
                  <a:schemeClr val="accent6"/>
                </a:solidFill>
                <a:latin typeface="Helvetica" charset="0"/>
                <a:ea typeface="Helvetica" charset="0"/>
                <a:cs typeface="Helvetica" charset="0"/>
              </a:rPr>
              <a:t>Oct 4 – Nov 18: </a:t>
            </a:r>
            <a:r>
              <a:rPr lang="en-US" sz="1400" dirty="0">
                <a:latin typeface="Helvetica" charset="0"/>
                <a:ea typeface="Helvetica" charset="0"/>
                <a:cs typeface="Helvetica" charset="0"/>
              </a:rPr>
              <a:t>Support from ‘new’ partners, Application of contracts, commitments. Reorganization, clearance of former partners.</a:t>
            </a:r>
          </a:p>
          <a:p>
            <a:pPr marL="171450" indent="-171450">
              <a:buFont typeface="Arial" charset="0"/>
              <a:buChar char="•"/>
            </a:pPr>
            <a:r>
              <a:rPr lang="en-US" sz="1400" dirty="0">
                <a:solidFill>
                  <a:schemeClr val="accent6"/>
                </a:solidFill>
                <a:latin typeface="Helvetica" charset="0"/>
                <a:ea typeface="Helvetica" charset="0"/>
                <a:cs typeface="Helvetica" charset="0"/>
              </a:rPr>
              <a:t>Nov 19 – Dec 2: </a:t>
            </a:r>
            <a:r>
              <a:rPr lang="en-US" sz="1400" dirty="0">
                <a:latin typeface="Helvetica" charset="0"/>
                <a:ea typeface="Helvetica" charset="0"/>
                <a:cs typeface="Helvetica" charset="0"/>
              </a:rPr>
              <a:t>Emotional integration. Yielding.</a:t>
            </a:r>
          </a:p>
          <a:p>
            <a:pPr marL="171450" indent="-171450">
              <a:buFont typeface="Arial" charset="0"/>
              <a:buChar char="•"/>
            </a:pPr>
            <a:r>
              <a:rPr lang="en-US" sz="1400" dirty="0">
                <a:solidFill>
                  <a:schemeClr val="accent6"/>
                </a:solidFill>
                <a:latin typeface="Helvetica" charset="0"/>
                <a:ea typeface="Helvetica" charset="0"/>
                <a:cs typeface="Helvetica" charset="0"/>
              </a:rPr>
              <a:t>Dec 3 </a:t>
            </a:r>
            <a:r>
              <a:rPr lang="en-US" sz="1400" dirty="0">
                <a:latin typeface="Helvetica" charset="0"/>
                <a:ea typeface="Helvetica" charset="0"/>
                <a:cs typeface="Helvetica" charset="0"/>
              </a:rPr>
              <a:t>- </a:t>
            </a:r>
            <a:r>
              <a:rPr lang="en-US" sz="1400" dirty="0">
                <a:solidFill>
                  <a:schemeClr val="accent6"/>
                </a:solidFill>
                <a:latin typeface="Helvetica" charset="0"/>
                <a:ea typeface="Helvetica" charset="0"/>
                <a:cs typeface="Helvetica" charset="0"/>
              </a:rPr>
              <a:t>31: </a:t>
            </a:r>
            <a:r>
              <a:rPr lang="en-US" sz="1400" dirty="0">
                <a:latin typeface="Helvetica" charset="0"/>
                <a:ea typeface="Helvetica" charset="0"/>
                <a:cs typeface="Helvetica" charset="0"/>
              </a:rPr>
              <a:t>Reputation, Career forges ahead..</a:t>
            </a:r>
            <a:r>
              <a:rPr lang="en-US" sz="1400" dirty="0">
                <a:latin typeface="Helvetica" charset="0"/>
                <a:ea typeface="Helvetica" charset="0"/>
                <a:cs typeface="Helvetica" charset="0"/>
                <a:sym typeface="Wingdings"/>
              </a:rPr>
              <a:t>.</a:t>
            </a:r>
            <a:endParaRPr lang="en-US" sz="1400" dirty="0">
              <a:latin typeface="Helvetica" charset="0"/>
              <a:ea typeface="Helvetica" charset="0"/>
              <a:cs typeface="Helvetica" charset="0"/>
            </a:endParaRPr>
          </a:p>
        </p:txBody>
      </p:sp>
      <p:sp>
        <p:nvSpPr>
          <p:cNvPr id="4" name="Rectangle 3"/>
          <p:cNvSpPr/>
          <p:nvPr/>
        </p:nvSpPr>
        <p:spPr>
          <a:xfrm>
            <a:off x="4356224" y="1415528"/>
            <a:ext cx="7694261" cy="461665"/>
          </a:xfrm>
          <a:prstGeom prst="rect">
            <a:avLst/>
          </a:prstGeom>
        </p:spPr>
        <p:txBody>
          <a:bodyPr wrap="square">
            <a:spAutoFit/>
          </a:bodyPr>
          <a:lstStyle/>
          <a:p>
            <a:pPr algn="ctr"/>
            <a:r>
              <a:rPr lang="en-US" sz="2400" b="1" dirty="0">
                <a:latin typeface="Helvetica" charset="0"/>
                <a:ea typeface="Helvetica" charset="0"/>
                <a:cs typeface="Helvetica" charset="0"/>
              </a:rPr>
              <a:t>Forging Ahead with Growth of Expertise</a:t>
            </a:r>
          </a:p>
        </p:txBody>
      </p:sp>
    </p:spTree>
    <p:extLst>
      <p:ext uri="{BB962C8B-B14F-4D97-AF65-F5344CB8AC3E}">
        <p14:creationId xmlns:p14="http://schemas.microsoft.com/office/powerpoint/2010/main" val="1865897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97"/>
            <a:ext cx="12205252" cy="1877437"/>
          </a:xfrm>
          <a:prstGeom prst="rect">
            <a:avLst/>
          </a:prstGeom>
          <a:noFill/>
        </p:spPr>
        <p:txBody>
          <a:bodyPr wrap="square" rtlCol="0">
            <a:spAutoFit/>
          </a:bodyPr>
          <a:lstStyle/>
          <a:p>
            <a:pPr algn="ctr"/>
            <a:r>
              <a:rPr lang="en-US" sz="4800" dirty="0">
                <a:latin typeface="Helvetica Neue Medium"/>
                <a:cs typeface="Helvetica Neue Medium"/>
              </a:rPr>
              <a:t>Pluto </a:t>
            </a:r>
            <a:r>
              <a:rPr lang="en-US" sz="4800" dirty="0">
                <a:latin typeface="Helvetica Neue Thin"/>
                <a:cs typeface="Helvetica Neue Thin"/>
              </a:rPr>
              <a:t>in Capricorn </a:t>
            </a:r>
          </a:p>
          <a:p>
            <a:pPr lvl="0" algn="ctr"/>
            <a:r>
              <a:rPr lang="en-US" sz="2000" dirty="0">
                <a:latin typeface="Helvetica Neue" charset="0"/>
                <a:ea typeface="Helvetica Neue" charset="0"/>
                <a:cs typeface="Helvetica Neue" charset="0"/>
              </a:rPr>
              <a:t>January 2008 – January 2024 (16 years)</a:t>
            </a:r>
          </a:p>
          <a:p>
            <a:pPr algn="ctr"/>
            <a:endParaRPr lang="en-US" sz="4800" dirty="0">
              <a:latin typeface="Helvetica Neue Thin"/>
              <a:cs typeface="Helvetica Neue Thin"/>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97" y="-140679"/>
            <a:ext cx="1985006" cy="15321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82" y="1249676"/>
            <a:ext cx="12434105" cy="68017"/>
          </a:xfrm>
          <a:prstGeom prst="rect">
            <a:avLst/>
          </a:prstGeom>
        </p:spPr>
      </p:pic>
      <p:sp>
        <p:nvSpPr>
          <p:cNvPr id="6" name="Rectangle 5"/>
          <p:cNvSpPr/>
          <p:nvPr/>
        </p:nvSpPr>
        <p:spPr>
          <a:xfrm>
            <a:off x="-209859" y="1707987"/>
            <a:ext cx="11900391" cy="4770537"/>
          </a:xfrm>
          <a:prstGeom prst="rect">
            <a:avLst/>
          </a:prstGeom>
        </p:spPr>
        <p:txBody>
          <a:bodyPr wrap="square">
            <a:spAutoFit/>
          </a:bodyPr>
          <a:lstStyle/>
          <a:p>
            <a:pPr lvl="1"/>
            <a:r>
              <a:rPr lang="en-US" sz="2200" b="1" dirty="0">
                <a:latin typeface="Helvetica Neue" charset="0"/>
                <a:ea typeface="Helvetica Neue" charset="0"/>
                <a:cs typeface="Helvetica Neue" charset="0"/>
              </a:rPr>
              <a:t>Pluto gives you </a:t>
            </a:r>
            <a:r>
              <a:rPr lang="en-US" sz="2200" b="1" u="sng" dirty="0">
                <a:latin typeface="Helvetica Neue" charset="0"/>
                <a:ea typeface="Helvetica Neue" charset="0"/>
                <a:cs typeface="Helvetica Neue" charset="0"/>
              </a:rPr>
              <a:t>either</a:t>
            </a:r>
            <a:r>
              <a:rPr lang="en-US" sz="2200" b="1" dirty="0">
                <a:latin typeface="Helvetica Neue" charset="0"/>
                <a:ea typeface="Helvetica Neue" charset="0"/>
                <a:cs typeface="Helvetica Neue" charset="0"/>
              </a:rPr>
              <a:t> the power </a:t>
            </a:r>
            <a:r>
              <a:rPr lang="en-US" sz="2200" dirty="0">
                <a:latin typeface="Helvetica Neue" charset="0"/>
                <a:ea typeface="Helvetica Neue" charset="0"/>
                <a:cs typeface="Helvetica Neue" charset="0"/>
              </a:rPr>
              <a:t>to </a:t>
            </a:r>
            <a:r>
              <a:rPr lang="en-US" sz="2200" b="1" dirty="0">
                <a:solidFill>
                  <a:schemeClr val="accent2">
                    <a:lumMod val="60000"/>
                    <a:lumOff val="40000"/>
                  </a:schemeClr>
                </a:solidFill>
                <a:latin typeface="Helvetica Neue" charset="0"/>
                <a:ea typeface="Helvetica Neue" charset="0"/>
                <a:cs typeface="Helvetica Neue" charset="0"/>
              </a:rPr>
              <a:t>achieve your life goals </a:t>
            </a:r>
            <a:r>
              <a:rPr lang="en-US" sz="2200" dirty="0">
                <a:solidFill>
                  <a:schemeClr val="accent2">
                    <a:lumMod val="60000"/>
                    <a:lumOff val="40000"/>
                  </a:schemeClr>
                </a:solidFill>
                <a:latin typeface="Helvetica Neue" charset="0"/>
                <a:ea typeface="Helvetica Neue" charset="0"/>
                <a:cs typeface="Helvetica Neue" charset="0"/>
              </a:rPr>
              <a:t>or</a:t>
            </a:r>
            <a:r>
              <a:rPr lang="en-US" sz="2200" b="1" dirty="0">
                <a:latin typeface="Helvetica Neue" charset="0"/>
                <a:ea typeface="Helvetica Neue" charset="0"/>
                <a:cs typeface="Helvetica Neue" charset="0"/>
              </a:rPr>
              <a:t> </a:t>
            </a:r>
            <a:r>
              <a:rPr lang="en-US" sz="2200" dirty="0">
                <a:latin typeface="Helvetica Neue" charset="0"/>
                <a:ea typeface="Helvetica Neue" charset="0"/>
                <a:cs typeface="Helvetica Neue" charset="0"/>
              </a:rPr>
              <a:t>it may </a:t>
            </a:r>
            <a:br>
              <a:rPr lang="en-US" sz="2200" dirty="0">
                <a:latin typeface="Helvetica Neue" charset="0"/>
                <a:ea typeface="Helvetica Neue" charset="0"/>
                <a:cs typeface="Helvetica Neue" charset="0"/>
              </a:rPr>
            </a:br>
            <a:r>
              <a:rPr lang="en-US" sz="2200" b="1" dirty="0">
                <a:latin typeface="Helvetica Neue" charset="0"/>
                <a:ea typeface="Helvetica Neue" charset="0"/>
                <a:cs typeface="Helvetica Neue" charset="0"/>
              </a:rPr>
              <a:t>alter your life direction </a:t>
            </a:r>
            <a:r>
              <a:rPr lang="en-US" sz="2200" u="sng" dirty="0">
                <a:latin typeface="Helvetica Neue" charset="0"/>
                <a:ea typeface="Helvetica Neue" charset="0"/>
                <a:cs typeface="Helvetica Neue" charset="0"/>
              </a:rPr>
              <a:t>to find the </a:t>
            </a:r>
            <a:r>
              <a:rPr lang="en-US" sz="2200" b="1" u="sng" dirty="0">
                <a:solidFill>
                  <a:schemeClr val="accent2">
                    <a:lumMod val="60000"/>
                    <a:lumOff val="40000"/>
                  </a:schemeClr>
                </a:solidFill>
                <a:latin typeface="Helvetica Neue" charset="0"/>
                <a:ea typeface="Helvetica Neue" charset="0"/>
                <a:cs typeface="Helvetica Neue" charset="0"/>
              </a:rPr>
              <a:t>insight of what your goals truly are</a:t>
            </a:r>
            <a:r>
              <a:rPr lang="en-US" sz="2200" u="sng" dirty="0">
                <a:latin typeface="Helvetica Neue" charset="0"/>
                <a:ea typeface="Helvetica Neue" charset="0"/>
                <a:cs typeface="Helvetica Neue" charset="0"/>
              </a:rPr>
              <a:t>.</a:t>
            </a:r>
            <a:endParaRPr lang="en-US" sz="2200" b="1" dirty="0">
              <a:solidFill>
                <a:schemeClr val="accent2">
                  <a:lumMod val="60000"/>
                  <a:lumOff val="40000"/>
                </a:schemeClr>
              </a:solidFill>
              <a:latin typeface="Helvetica Neue" charset="0"/>
              <a:ea typeface="Helvetica Neue" charset="0"/>
              <a:cs typeface="Helvetica Neue" charset="0"/>
            </a:endParaRPr>
          </a:p>
          <a:p>
            <a:pPr lvl="0" algn="ctr"/>
            <a:endParaRPr lang="en-US" sz="1400" dirty="0">
              <a:latin typeface="Helvetica Neue" charset="0"/>
              <a:ea typeface="Helvetica Neue" charset="0"/>
              <a:cs typeface="Helvetica Neue" charset="0"/>
            </a:endParaRPr>
          </a:p>
          <a:p>
            <a:pPr algn="ctr"/>
            <a:r>
              <a:rPr lang="en-US" sz="2300" b="1" dirty="0">
                <a:solidFill>
                  <a:schemeClr val="accent6"/>
                </a:solidFill>
                <a:latin typeface="Helvetica Neue" charset="0"/>
                <a:ea typeface="Helvetica Neue" charset="0"/>
                <a:cs typeface="Helvetica Neue" charset="0"/>
              </a:rPr>
              <a:t>This will bring out your power that has been unseen, </a:t>
            </a:r>
          </a:p>
          <a:p>
            <a:pPr algn="ctr"/>
            <a:r>
              <a:rPr lang="en-US" sz="2300" b="1" dirty="0">
                <a:solidFill>
                  <a:schemeClr val="accent6"/>
                </a:solidFill>
                <a:latin typeface="Helvetica Neue" charset="0"/>
                <a:ea typeface="Helvetica Neue" charset="0"/>
                <a:cs typeface="Helvetica Neue" charset="0"/>
              </a:rPr>
              <a:t>invisible, and has been kept hidden.</a:t>
            </a:r>
            <a:endParaRPr lang="en-US" sz="2300" dirty="0">
              <a:solidFill>
                <a:schemeClr val="accent6"/>
              </a:solidFill>
              <a:latin typeface="Helvetica Neue" charset="0"/>
              <a:ea typeface="Helvetica Neue" charset="0"/>
              <a:cs typeface="Helvetica Neue" charset="0"/>
            </a:endParaRPr>
          </a:p>
          <a:p>
            <a:pPr lvl="0" algn="ctr"/>
            <a:endParaRPr lang="en-US" sz="1400" b="1" dirty="0">
              <a:solidFill>
                <a:schemeClr val="accent2">
                  <a:lumMod val="60000"/>
                  <a:lumOff val="40000"/>
                </a:schemeClr>
              </a:solidFill>
              <a:latin typeface="Helvetica Neue" charset="0"/>
              <a:ea typeface="Helvetica Neue" charset="0"/>
              <a:cs typeface="Helvetica Neue" charset="0"/>
            </a:endParaRPr>
          </a:p>
          <a:p>
            <a:pPr marL="2114550" lvl="4" indent="-285750">
              <a:buFont typeface="Arial" charset="0"/>
              <a:buChar char="•"/>
            </a:pPr>
            <a:r>
              <a:rPr lang="en-US" dirty="0">
                <a:latin typeface="Helvetica Neue" charset="0"/>
                <a:ea typeface="Helvetica Neue" charset="0"/>
                <a:cs typeface="Helvetica Neue" charset="0"/>
              </a:rPr>
              <a:t>You may undergo </a:t>
            </a:r>
            <a:r>
              <a:rPr lang="en-US" u="sng" dirty="0">
                <a:latin typeface="Helvetica Neue" charset="0"/>
                <a:ea typeface="Helvetica Neue" charset="0"/>
                <a:cs typeface="Helvetica Neue" charset="0"/>
              </a:rPr>
              <a:t>intense</a:t>
            </a:r>
            <a:r>
              <a:rPr lang="en-US" dirty="0">
                <a:latin typeface="Helvetica Neue" charset="0"/>
                <a:ea typeface="Helvetica Neue" charset="0"/>
                <a:cs typeface="Helvetica Neue" charset="0"/>
              </a:rPr>
              <a:t> transformative experiences in your life; </a:t>
            </a:r>
            <a:br>
              <a:rPr lang="en-US" dirty="0">
                <a:latin typeface="Helvetica Neue" charset="0"/>
                <a:ea typeface="Helvetica Neue" charset="0"/>
                <a:cs typeface="Helvetica Neue" charset="0"/>
              </a:rPr>
            </a:br>
            <a:r>
              <a:rPr lang="en-US" b="1" dirty="0">
                <a:latin typeface="Helvetica Neue" charset="0"/>
                <a:ea typeface="Helvetica Neue" charset="0"/>
                <a:cs typeface="Helvetica Neue" charset="0"/>
              </a:rPr>
              <a:t>through your work and accomplishments.</a:t>
            </a:r>
          </a:p>
          <a:p>
            <a:pPr marL="2114550" lvl="4" indent="-285750">
              <a:buFont typeface="Arial" charset="0"/>
              <a:buChar char="•"/>
            </a:pPr>
            <a:r>
              <a:rPr lang="en-US" dirty="0">
                <a:latin typeface="Helvetica Neue" charset="0"/>
                <a:ea typeface="Helvetica Neue" charset="0"/>
                <a:cs typeface="Helvetica Neue" charset="0"/>
              </a:rPr>
              <a:t>R</a:t>
            </a:r>
            <a:r>
              <a:rPr lang="en-US" b="1" dirty="0">
                <a:latin typeface="Helvetica Neue" charset="0"/>
                <a:ea typeface="Helvetica Neue" charset="0"/>
                <a:cs typeface="Helvetica Neue" charset="0"/>
              </a:rPr>
              <a:t>adical transformations of ‘power’ </a:t>
            </a:r>
            <a:r>
              <a:rPr lang="en-US" dirty="0">
                <a:latin typeface="Helvetica Neue" charset="0"/>
                <a:ea typeface="Helvetica Neue" charset="0"/>
                <a:cs typeface="Helvetica Neue" charset="0"/>
              </a:rPr>
              <a:t>will be experienced.</a:t>
            </a:r>
          </a:p>
          <a:p>
            <a:pPr marL="2114550" lvl="4" indent="-285750">
              <a:buFont typeface="Arial" charset="0"/>
              <a:buChar char="•"/>
            </a:pPr>
            <a:r>
              <a:rPr lang="en-US" dirty="0">
                <a:latin typeface="Helvetica Neue" charset="0"/>
                <a:ea typeface="Helvetica Neue" charset="0"/>
                <a:cs typeface="Helvetica Neue" charset="0"/>
              </a:rPr>
              <a:t>People or events will change and transform your life.</a:t>
            </a:r>
            <a:endParaRPr lang="en-US" sz="2800" dirty="0">
              <a:latin typeface="Helvetica Neue" charset="0"/>
              <a:ea typeface="Helvetica Neue" charset="0"/>
              <a:cs typeface="Helvetica Neue" charset="0"/>
            </a:endParaRPr>
          </a:p>
          <a:p>
            <a:pPr marL="2114550" lvl="4" indent="-285750">
              <a:buFont typeface="Arial" charset="0"/>
              <a:buChar char="•"/>
            </a:pPr>
            <a:r>
              <a:rPr lang="en-US" dirty="0">
                <a:latin typeface="Helvetica Neue" charset="0"/>
                <a:ea typeface="Helvetica Neue" charset="0"/>
                <a:cs typeface="Helvetica Neue" charset="0"/>
              </a:rPr>
              <a:t>You may try to take ruthless control of everything as </a:t>
            </a:r>
            <a:r>
              <a:rPr lang="en-US" u="sng" dirty="0">
                <a:latin typeface="Helvetica Neue" charset="0"/>
                <a:ea typeface="Helvetica Neue" charset="0"/>
                <a:cs typeface="Helvetica Neue" charset="0"/>
              </a:rPr>
              <a:t>loss</a:t>
            </a:r>
            <a:r>
              <a:rPr lang="en-US" dirty="0">
                <a:latin typeface="Helvetica Neue" charset="0"/>
                <a:ea typeface="Helvetica Neue" charset="0"/>
                <a:cs typeface="Helvetica Neue" charset="0"/>
              </a:rPr>
              <a:t> is experienced.</a:t>
            </a:r>
            <a:endParaRPr lang="en-US" sz="2800" dirty="0">
              <a:latin typeface="Helvetica Neue" charset="0"/>
              <a:ea typeface="Helvetica Neue" charset="0"/>
              <a:cs typeface="Helvetica Neue" charset="0"/>
            </a:endParaRPr>
          </a:p>
          <a:p>
            <a:pPr marL="2114550" lvl="4" indent="-285750">
              <a:buFont typeface="Arial" charset="0"/>
              <a:buChar char="•"/>
            </a:pPr>
            <a:r>
              <a:rPr lang="en-US" dirty="0">
                <a:latin typeface="Helvetica Neue" charset="0"/>
                <a:ea typeface="Helvetica Neue" charset="0"/>
                <a:cs typeface="Helvetica Neue" charset="0"/>
              </a:rPr>
              <a:t>Both destructive and creative forces may erupt in this process. </a:t>
            </a:r>
            <a:endParaRPr lang="en-US" sz="2800" dirty="0">
              <a:latin typeface="Helvetica Neue" charset="0"/>
              <a:ea typeface="Helvetica Neue" charset="0"/>
              <a:cs typeface="Helvetica Neue" charset="0"/>
            </a:endParaRPr>
          </a:p>
          <a:p>
            <a:pPr marL="2114550" lvl="4" indent="-285750">
              <a:buFont typeface="Arial" charset="0"/>
              <a:buChar char="•"/>
            </a:pPr>
            <a:r>
              <a:rPr lang="en-US" dirty="0">
                <a:latin typeface="Helvetica Neue" charset="0"/>
                <a:ea typeface="Helvetica Neue" charset="0"/>
                <a:cs typeface="Helvetica Neue" charset="0"/>
              </a:rPr>
              <a:t>Ultimately, you may feel like you have become a different person.</a:t>
            </a:r>
          </a:p>
          <a:p>
            <a:pPr marL="2114550" lvl="4" indent="-285750">
              <a:buFont typeface="Arial" charset="0"/>
              <a:buChar char="•"/>
            </a:pPr>
            <a:endParaRPr lang="en-US" dirty="0">
              <a:latin typeface="Helvetica Neue" charset="0"/>
              <a:ea typeface="Helvetica Neue" charset="0"/>
              <a:cs typeface="Helvetica Neue" charset="0"/>
            </a:endParaRPr>
          </a:p>
          <a:p>
            <a:pPr marL="2114550" lvl="4" indent="-285750">
              <a:buFont typeface="Arial" charset="0"/>
              <a:buChar char="•"/>
            </a:pPr>
            <a:r>
              <a:rPr lang="en-US" dirty="0">
                <a:solidFill>
                  <a:schemeClr val="accent6"/>
                </a:solidFill>
                <a:latin typeface="Helvetica Neue" charset="0"/>
                <a:ea typeface="Helvetica Neue" charset="0"/>
                <a:cs typeface="Helvetica Neue" charset="0"/>
              </a:rPr>
              <a:t>A slow, responsible transformation of your </a:t>
            </a:r>
            <a:r>
              <a:rPr lang="en-US" b="1" dirty="0">
                <a:solidFill>
                  <a:schemeClr val="accent6"/>
                </a:solidFill>
                <a:latin typeface="Helvetica Neue" charset="0"/>
                <a:ea typeface="Helvetica Neue" charset="0"/>
                <a:cs typeface="Helvetica Neue" charset="0"/>
              </a:rPr>
              <a:t>authority</a:t>
            </a:r>
            <a:r>
              <a:rPr lang="en-US" dirty="0">
                <a:solidFill>
                  <a:schemeClr val="accent6"/>
                </a:solidFill>
                <a:latin typeface="Helvetica Neue" charset="0"/>
                <a:ea typeface="Helvetica Neue" charset="0"/>
                <a:cs typeface="Helvetica Neue" charset="0"/>
              </a:rPr>
              <a:t> is in the process of taking place – </a:t>
            </a:r>
            <a:br>
              <a:rPr lang="en-US" dirty="0">
                <a:solidFill>
                  <a:schemeClr val="accent6"/>
                </a:solidFill>
                <a:latin typeface="Helvetica Neue" charset="0"/>
                <a:ea typeface="Helvetica Neue" charset="0"/>
                <a:cs typeface="Helvetica Neue" charset="0"/>
              </a:rPr>
            </a:br>
            <a:r>
              <a:rPr lang="en-US" dirty="0">
                <a:solidFill>
                  <a:schemeClr val="accent6"/>
                </a:solidFill>
                <a:latin typeface="Helvetica Neue" charset="0"/>
                <a:ea typeface="Helvetica Neue" charset="0"/>
                <a:cs typeface="Helvetica Neue" charset="0"/>
              </a:rPr>
              <a:t>letting go of the attachment to your identity ‘that you thought you were’. </a:t>
            </a:r>
            <a:endParaRPr lang="en-US" sz="2800" dirty="0">
              <a:latin typeface="Helvetica Neue" charset="0"/>
              <a:ea typeface="Helvetica Neue" charset="0"/>
              <a:cs typeface="Helvetica Neue" charset="0"/>
            </a:endParaRPr>
          </a:p>
        </p:txBody>
      </p:sp>
      <p:pic>
        <p:nvPicPr>
          <p:cNvPr id="7" name="Picture 2" descr="http://fc03.deviantart.net/fs70/f/2012/221/8/d/pluto__hades__by_arcosart-d5agykn.jpg">
            <a:extLst>
              <a:ext uri="{FF2B5EF4-FFF2-40B4-BE49-F238E27FC236}">
                <a16:creationId xmlns:a16="http://schemas.microsoft.com/office/drawing/2014/main" id="{C39A1DE1-7F40-401A-A2DF-19ABBF662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3219" y="0"/>
            <a:ext cx="2235908" cy="250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88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CB2672-102B-C44C-94D3-FF7C9AB4D12C}"/>
              </a:ext>
            </a:extLst>
          </p:cNvPr>
          <p:cNvSpPr txBox="1"/>
          <p:nvPr/>
        </p:nvSpPr>
        <p:spPr>
          <a:xfrm>
            <a:off x="4766457" y="1765965"/>
            <a:ext cx="7425542" cy="5170646"/>
          </a:xfrm>
          <a:prstGeom prst="rect">
            <a:avLst/>
          </a:prstGeom>
          <a:noFill/>
        </p:spPr>
        <p:txBody>
          <a:bodyPr wrap="square" rtlCol="0">
            <a:spAutoFit/>
          </a:bodyPr>
          <a:lstStyle/>
          <a:p>
            <a:pPr algn="ctr"/>
            <a:r>
              <a:rPr lang="en-US" sz="2400" b="1" u="sng" dirty="0">
                <a:solidFill>
                  <a:schemeClr val="accent6"/>
                </a:solidFill>
                <a:latin typeface="Helvetica" charset="0"/>
                <a:ea typeface="Helvetica" charset="0"/>
                <a:cs typeface="Helvetica" charset="0"/>
              </a:rPr>
              <a:t>March 30th – April 5th </a:t>
            </a:r>
            <a:r>
              <a:rPr lang="en-US" sz="2400" u="sng" dirty="0">
                <a:solidFill>
                  <a:schemeClr val="accent6"/>
                </a:solidFill>
                <a:latin typeface="Helvetica Light" charset="0"/>
                <a:ea typeface="Helvetica Light" charset="0"/>
                <a:cs typeface="Helvetica Light" charset="0"/>
              </a:rPr>
              <a:t>and beyond </a:t>
            </a:r>
          </a:p>
          <a:p>
            <a:pPr algn="ctr"/>
            <a:endParaRPr lang="en-US" dirty="0">
              <a:latin typeface="Helvetica" charset="0"/>
              <a:ea typeface="Helvetica" charset="0"/>
              <a:cs typeface="Helvetica" charset="0"/>
            </a:endParaRPr>
          </a:p>
          <a:p>
            <a:pPr algn="ctr"/>
            <a:r>
              <a:rPr lang="en-US" sz="3600" dirty="0">
                <a:latin typeface="Helvetica" charset="0"/>
                <a:ea typeface="Helvetica" charset="0"/>
                <a:cs typeface="Helvetica" charset="0"/>
              </a:rPr>
              <a:t>South Node in Capricorn </a:t>
            </a:r>
            <a:br>
              <a:rPr lang="en-US" sz="3600" dirty="0">
                <a:latin typeface="Helvetica" charset="0"/>
                <a:ea typeface="Helvetica" charset="0"/>
                <a:cs typeface="Helvetica" charset="0"/>
              </a:rPr>
            </a:br>
            <a:r>
              <a:rPr lang="en-US" sz="3600" dirty="0">
                <a:latin typeface="Helvetica" charset="0"/>
                <a:ea typeface="Helvetica" charset="0"/>
                <a:cs typeface="Helvetica" charset="0"/>
              </a:rPr>
              <a:t>will transit to </a:t>
            </a:r>
            <a:br>
              <a:rPr lang="en-US" sz="3600" dirty="0">
                <a:latin typeface="Helvetica" charset="0"/>
                <a:ea typeface="Helvetica" charset="0"/>
                <a:cs typeface="Helvetica" charset="0"/>
              </a:rPr>
            </a:br>
            <a:r>
              <a:rPr lang="en-US" sz="3600" u="sng" dirty="0">
                <a:latin typeface="Helvetica" charset="0"/>
                <a:ea typeface="Helvetica" charset="0"/>
                <a:cs typeface="Helvetica" charset="0"/>
              </a:rPr>
              <a:t>conjunct </a:t>
            </a:r>
            <a:r>
              <a:rPr lang="en-US" sz="3600" dirty="0">
                <a:latin typeface="Helvetica" charset="0"/>
                <a:ea typeface="Helvetica" charset="0"/>
                <a:cs typeface="Helvetica" charset="0"/>
              </a:rPr>
              <a:t>Pluto this month.</a:t>
            </a:r>
          </a:p>
          <a:p>
            <a:pPr algn="ctr"/>
            <a:endParaRPr lang="en-US" sz="3600" dirty="0">
              <a:latin typeface="Helvetica" charset="0"/>
              <a:ea typeface="Helvetica" charset="0"/>
              <a:cs typeface="Helvetica" charset="0"/>
            </a:endParaRPr>
          </a:p>
          <a:p>
            <a:pPr algn="ctr"/>
            <a:r>
              <a:rPr lang="en-US" sz="3600" dirty="0">
                <a:latin typeface="Helvetica" charset="0"/>
                <a:ea typeface="Helvetica" charset="0"/>
                <a:cs typeface="Helvetica" charset="0"/>
              </a:rPr>
              <a:t>North Node in Cancer </a:t>
            </a:r>
            <a:br>
              <a:rPr lang="en-US" sz="3600" dirty="0">
                <a:latin typeface="Helvetica" charset="0"/>
                <a:ea typeface="Helvetica" charset="0"/>
                <a:cs typeface="Helvetica" charset="0"/>
              </a:rPr>
            </a:br>
            <a:r>
              <a:rPr lang="en-US" sz="3600" dirty="0">
                <a:latin typeface="Helvetica" charset="0"/>
                <a:ea typeface="Helvetica" charset="0"/>
                <a:cs typeface="Helvetica" charset="0"/>
              </a:rPr>
              <a:t>will transit to </a:t>
            </a:r>
            <a:br>
              <a:rPr lang="en-US" sz="3600" dirty="0">
                <a:latin typeface="Helvetica" charset="0"/>
                <a:ea typeface="Helvetica" charset="0"/>
                <a:cs typeface="Helvetica" charset="0"/>
              </a:rPr>
            </a:br>
            <a:r>
              <a:rPr lang="en-US" sz="3600" u="sng" dirty="0">
                <a:latin typeface="Helvetica" charset="0"/>
                <a:ea typeface="Helvetica" charset="0"/>
                <a:cs typeface="Helvetica" charset="0"/>
              </a:rPr>
              <a:t>oppose</a:t>
            </a:r>
            <a:r>
              <a:rPr lang="en-US" sz="3600" dirty="0">
                <a:latin typeface="Helvetica" charset="0"/>
                <a:ea typeface="Helvetica" charset="0"/>
                <a:cs typeface="Helvetica" charset="0"/>
              </a:rPr>
              <a:t> Pluto this month.</a:t>
            </a:r>
          </a:p>
          <a:p>
            <a:pPr algn="ctr"/>
            <a:endParaRPr lang="en-US" sz="3600" dirty="0">
              <a:latin typeface="Helvetica" charset="0"/>
              <a:ea typeface="Helvetica" charset="0"/>
              <a:cs typeface="Helvetica" charset="0"/>
            </a:endParaRPr>
          </a:p>
        </p:txBody>
      </p:sp>
      <p:sp>
        <p:nvSpPr>
          <p:cNvPr id="3" name="Rectangle 2"/>
          <p:cNvSpPr/>
          <p:nvPr/>
        </p:nvSpPr>
        <p:spPr>
          <a:xfrm>
            <a:off x="945390" y="85499"/>
            <a:ext cx="10301217" cy="1492716"/>
          </a:xfrm>
          <a:prstGeom prst="rect">
            <a:avLst/>
          </a:prstGeom>
        </p:spPr>
        <p:txBody>
          <a:bodyPr wrap="none">
            <a:spAutoFit/>
          </a:bodyPr>
          <a:lstStyle/>
          <a:p>
            <a:pPr algn="ctr"/>
            <a:r>
              <a:rPr lang="en-US" sz="3600" b="1" dirty="0">
                <a:solidFill>
                  <a:srgbClr val="FFC000"/>
                </a:solidFill>
                <a:latin typeface="Helvetica Neue" charset="0"/>
                <a:ea typeface="Helvetica Neue" charset="0"/>
                <a:cs typeface="Helvetica Neue" charset="0"/>
              </a:rPr>
              <a:t>Bringing What is </a:t>
            </a:r>
            <a:r>
              <a:rPr lang="en-US" sz="3600" b="1" u="sng" dirty="0">
                <a:solidFill>
                  <a:srgbClr val="FFC000"/>
                </a:solidFill>
                <a:latin typeface="Helvetica Neue" charset="0"/>
                <a:ea typeface="Helvetica Neue" charset="0"/>
                <a:cs typeface="Helvetica Neue" charset="0"/>
              </a:rPr>
              <a:t>Buried</a:t>
            </a:r>
            <a:r>
              <a:rPr lang="en-US" sz="3600" b="1" dirty="0">
                <a:solidFill>
                  <a:srgbClr val="FFC000"/>
                </a:solidFill>
                <a:latin typeface="Helvetica Neue" charset="0"/>
                <a:ea typeface="Helvetica Neue" charset="0"/>
                <a:cs typeface="Helvetica Neue" charset="0"/>
              </a:rPr>
              <a:t> Up to the Light of Day</a:t>
            </a:r>
          </a:p>
          <a:p>
            <a:pPr algn="ctr"/>
            <a:r>
              <a:rPr lang="en-US" sz="1100" b="1" dirty="0">
                <a:solidFill>
                  <a:srgbClr val="FFC000"/>
                </a:solidFill>
                <a:latin typeface="Helvetica Neue" charset="0"/>
                <a:ea typeface="Helvetica Neue" charset="0"/>
                <a:cs typeface="Helvetica Neue" charset="0"/>
              </a:rPr>
              <a:t> </a:t>
            </a:r>
          </a:p>
          <a:p>
            <a:pPr algn="ctr"/>
            <a:r>
              <a:rPr lang="en-US" sz="2000" b="1" dirty="0">
                <a:latin typeface="Helvetica" charset="0"/>
                <a:ea typeface="Helvetica" charset="0"/>
                <a:cs typeface="Helvetica" charset="0"/>
              </a:rPr>
              <a:t>Reality Shift Into a New Paradigm - </a:t>
            </a:r>
            <a:r>
              <a:rPr lang="en-US" sz="2000" b="1" dirty="0">
                <a:solidFill>
                  <a:schemeClr val="accent2">
                    <a:lumMod val="60000"/>
                    <a:lumOff val="40000"/>
                  </a:schemeClr>
                </a:solidFill>
                <a:latin typeface="Helvetica Neue" charset="0"/>
                <a:ea typeface="Helvetica Neue" charset="0"/>
                <a:cs typeface="Helvetica Neue" charset="0"/>
              </a:rPr>
              <a:t>and </a:t>
            </a:r>
            <a:r>
              <a:rPr lang="en-US" sz="2000" b="1" u="sng" dirty="0">
                <a:solidFill>
                  <a:schemeClr val="accent2">
                    <a:lumMod val="60000"/>
                    <a:lumOff val="40000"/>
                  </a:schemeClr>
                </a:solidFill>
                <a:latin typeface="Helvetica Neue" charset="0"/>
                <a:ea typeface="Helvetica Neue" charset="0"/>
                <a:cs typeface="Helvetica Neue" charset="0"/>
              </a:rPr>
              <a:t>Letting Go</a:t>
            </a:r>
            <a:r>
              <a:rPr lang="en-US" sz="2000" b="1" dirty="0">
                <a:solidFill>
                  <a:schemeClr val="accent2">
                    <a:lumMod val="60000"/>
                    <a:lumOff val="40000"/>
                  </a:schemeClr>
                </a:solidFill>
                <a:latin typeface="Helvetica Neue" charset="0"/>
                <a:ea typeface="Helvetica Neue" charset="0"/>
                <a:cs typeface="Helvetica Neue" charset="0"/>
              </a:rPr>
              <a:t> of ‘old control patterns’.</a:t>
            </a:r>
            <a:endParaRPr lang="en-US" sz="2000" dirty="0">
              <a:solidFill>
                <a:schemeClr val="accent6"/>
              </a:solidFill>
              <a:latin typeface="Helvetica Neue" charset="0"/>
              <a:ea typeface="Helvetica Neue" charset="0"/>
              <a:cs typeface="Helvetica Neue" charset="0"/>
            </a:endParaRPr>
          </a:p>
          <a:p>
            <a:pPr algn="ctr"/>
            <a:endParaRPr lang="en-US" sz="2400" b="1" dirty="0">
              <a:latin typeface="Helvetica" charset="0"/>
              <a:ea typeface="Helvetica" charset="0"/>
              <a:cs typeface="Helvetica"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82" y="1323108"/>
            <a:ext cx="12434105" cy="68017"/>
          </a:xfrm>
          <a:prstGeom prst="rect">
            <a:avLst/>
          </a:prstGeom>
        </p:spPr>
      </p:pic>
      <p:pic>
        <p:nvPicPr>
          <p:cNvPr id="6" name="Picture 2" descr="http://fc03.deviantart.net/fs70/f/2012/221/8/d/pluto__hades__by_arcosart-d5agykn.jpg">
            <a:extLst>
              <a:ext uri="{FF2B5EF4-FFF2-40B4-BE49-F238E27FC236}">
                <a16:creationId xmlns:a16="http://schemas.microsoft.com/office/drawing/2014/main" id="{C39A1DE1-7F40-401A-A2DF-19ABBF662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5063"/>
            <a:ext cx="4766457" cy="534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605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896" y="1574461"/>
            <a:ext cx="10654747" cy="4062651"/>
          </a:xfrm>
          <a:prstGeom prst="rect">
            <a:avLst/>
          </a:prstGeom>
        </p:spPr>
        <p:txBody>
          <a:bodyPr wrap="square">
            <a:spAutoFit/>
          </a:bodyPr>
          <a:lstStyle/>
          <a:p>
            <a:pPr algn="ctr"/>
            <a:r>
              <a:rPr lang="en-US" sz="6600" dirty="0">
                <a:latin typeface="Helvetica Neue" charset="0"/>
                <a:ea typeface="Helvetica Neue" charset="0"/>
                <a:cs typeface="Helvetica Neue" charset="0"/>
              </a:rPr>
              <a:t>What is the </a:t>
            </a:r>
            <a:br>
              <a:rPr lang="en-US" sz="6600" dirty="0">
                <a:latin typeface="Helvetica Neue" charset="0"/>
                <a:ea typeface="Helvetica Neue" charset="0"/>
                <a:cs typeface="Helvetica Neue" charset="0"/>
              </a:rPr>
            </a:br>
            <a:r>
              <a:rPr lang="en-US" sz="6600" dirty="0">
                <a:latin typeface="Helvetica Neue" charset="0"/>
                <a:ea typeface="Helvetica Neue" charset="0"/>
                <a:cs typeface="Helvetica Neue" charset="0"/>
              </a:rPr>
              <a:t>Planetary Landscape for </a:t>
            </a:r>
            <a:br>
              <a:rPr lang="en-US" sz="6600" dirty="0">
                <a:latin typeface="Helvetica Neue" charset="0"/>
                <a:ea typeface="Helvetica Neue" charset="0"/>
                <a:cs typeface="Helvetica Neue" charset="0"/>
              </a:rPr>
            </a:br>
            <a:r>
              <a:rPr lang="en-US" sz="6600" dirty="0">
                <a:latin typeface="Helvetica Neue" charset="0"/>
                <a:ea typeface="Helvetica Neue" charset="0"/>
                <a:cs typeface="Helvetica Neue" charset="0"/>
              </a:rPr>
              <a:t>March 2019?</a:t>
            </a:r>
          </a:p>
          <a:p>
            <a:pPr algn="ctr"/>
            <a:endParaRPr lang="en-US" sz="2400" dirty="0">
              <a:latin typeface="Helvetica Neue" charset="0"/>
              <a:ea typeface="Helvetica Neue" charset="0"/>
              <a:cs typeface="Helvetica Neue" charset="0"/>
            </a:endParaRPr>
          </a:p>
          <a:p>
            <a:pPr algn="ctr"/>
            <a:r>
              <a:rPr lang="en-US" sz="3600" b="1" dirty="0">
                <a:solidFill>
                  <a:schemeClr val="accent6"/>
                </a:solidFill>
                <a:latin typeface="Helvetica Neue" charset="0"/>
                <a:ea typeface="Helvetica Neue" charset="0"/>
                <a:cs typeface="Helvetica Neue" charset="0"/>
              </a:rPr>
              <a:t>And What Does It Mean?</a:t>
            </a:r>
            <a:endParaRPr lang="en-US" sz="3600" b="1" dirty="0">
              <a:solidFill>
                <a:srgbClr val="BF7A27"/>
              </a:solidFill>
              <a:latin typeface="Helvetica Neue" charset="0"/>
              <a:ea typeface="Helvetica Neue" charset="0"/>
              <a:cs typeface="Helvetica Neue"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45" y="-225083"/>
            <a:ext cx="1985006" cy="1688124"/>
          </a:xfrm>
          <a:prstGeom prst="rect">
            <a:avLst/>
          </a:prstGeom>
        </p:spPr>
      </p:pic>
    </p:spTree>
    <p:extLst>
      <p:ext uri="{BB962C8B-B14F-4D97-AF65-F5344CB8AC3E}">
        <p14:creationId xmlns:p14="http://schemas.microsoft.com/office/powerpoint/2010/main" val="2135117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84364" y="1405428"/>
            <a:ext cx="6542320" cy="523220"/>
          </a:xfrm>
          <a:prstGeom prst="rect">
            <a:avLst/>
          </a:prstGeom>
        </p:spPr>
        <p:txBody>
          <a:bodyPr wrap="square">
            <a:spAutoFit/>
          </a:bodyPr>
          <a:lstStyle/>
          <a:p>
            <a:pPr algn="ctr"/>
            <a:r>
              <a:rPr lang="en-US" sz="2800" b="1" dirty="0">
                <a:latin typeface="Helvetica" charset="0"/>
                <a:ea typeface="Helvetica" charset="0"/>
                <a:cs typeface="Helvetica" charset="0"/>
              </a:rPr>
              <a:t>Reality Shift Into a New Paradigm</a:t>
            </a:r>
          </a:p>
        </p:txBody>
      </p:sp>
      <p:sp>
        <p:nvSpPr>
          <p:cNvPr id="5" name="Rectangle 4"/>
          <p:cNvSpPr/>
          <p:nvPr/>
        </p:nvSpPr>
        <p:spPr>
          <a:xfrm>
            <a:off x="5649680" y="1963619"/>
            <a:ext cx="6542320" cy="4801314"/>
          </a:xfrm>
          <a:prstGeom prst="rect">
            <a:avLst/>
          </a:prstGeom>
        </p:spPr>
        <p:txBody>
          <a:bodyPr wrap="square">
            <a:spAutoFit/>
          </a:bodyPr>
          <a:lstStyle/>
          <a:p>
            <a:r>
              <a:rPr lang="en-US" sz="1600" b="1" dirty="0">
                <a:solidFill>
                  <a:schemeClr val="accent6"/>
                </a:solidFill>
                <a:latin typeface="Helvetica" charset="0"/>
                <a:ea typeface="Helvetica" charset="0"/>
                <a:cs typeface="Helvetica" charset="0"/>
              </a:rPr>
              <a:t>Pluto reaches 23° Capricorn – </a:t>
            </a:r>
            <a:r>
              <a:rPr lang="en-US" sz="1600" b="1" dirty="0">
                <a:solidFill>
                  <a:srgbClr val="FFC000"/>
                </a:solidFill>
                <a:latin typeface="Helvetica" charset="0"/>
                <a:ea typeface="Helvetica" charset="0"/>
                <a:cs typeface="Helvetica" charset="0"/>
              </a:rPr>
              <a:t>Polarity Shift – </a:t>
            </a:r>
            <a:r>
              <a:rPr lang="en-US" sz="1600" b="1" u="sng" dirty="0">
                <a:solidFill>
                  <a:srgbClr val="FFC000"/>
                </a:solidFill>
                <a:latin typeface="Helvetica" charset="0"/>
                <a:ea typeface="Helvetica" charset="0"/>
                <a:cs typeface="Helvetica" charset="0"/>
              </a:rPr>
              <a:t>Path Realignment</a:t>
            </a:r>
            <a:endParaRPr lang="en-US" sz="1600" u="sng" dirty="0">
              <a:solidFill>
                <a:srgbClr val="FFC000"/>
              </a:solidFill>
              <a:latin typeface="Helvetica" charset="0"/>
              <a:ea typeface="Helvetica" charset="0"/>
              <a:cs typeface="Helvetica" charset="0"/>
            </a:endParaRPr>
          </a:p>
          <a:p>
            <a:pPr marL="285750" indent="-285750">
              <a:buFont typeface="Arial" charset="0"/>
              <a:buChar char="•"/>
            </a:pPr>
            <a:r>
              <a:rPr lang="en-US" sz="1600" dirty="0">
                <a:solidFill>
                  <a:schemeClr val="accent2">
                    <a:lumMod val="60000"/>
                    <a:lumOff val="40000"/>
                  </a:schemeClr>
                </a:solidFill>
                <a:latin typeface="Helvetica Neue" charset="0"/>
                <a:ea typeface="Helvetica Neue" charset="0"/>
                <a:cs typeface="Helvetica Neue" charset="0"/>
              </a:rPr>
              <a:t>Collectively we will be ‘purging’ what no longer works </a:t>
            </a:r>
            <a:br>
              <a:rPr lang="en-US" sz="1600" b="1" dirty="0">
                <a:latin typeface="Helvetica Neue" charset="0"/>
                <a:ea typeface="Helvetica Neue" charset="0"/>
                <a:cs typeface="Helvetica Neue" charset="0"/>
              </a:rPr>
            </a:br>
            <a:r>
              <a:rPr lang="en-US" sz="1600" dirty="0">
                <a:latin typeface="Helvetica Neue" charset="0"/>
                <a:ea typeface="Helvetica Neue" charset="0"/>
                <a:cs typeface="Helvetica Neue" charset="0"/>
              </a:rPr>
              <a:t>(or is broken), with our structures of </a:t>
            </a:r>
            <a:r>
              <a:rPr lang="en-US" sz="1600" dirty="0">
                <a:solidFill>
                  <a:schemeClr val="accent2">
                    <a:lumMod val="60000"/>
                    <a:lumOff val="40000"/>
                  </a:schemeClr>
                </a:solidFill>
                <a:latin typeface="Helvetica Neue" charset="0"/>
                <a:ea typeface="Helvetica Neue" charset="0"/>
                <a:cs typeface="Helvetica Neue" charset="0"/>
              </a:rPr>
              <a:t>‘Authority and Control’ </a:t>
            </a:r>
            <a:r>
              <a:rPr lang="en-US" sz="1600" dirty="0">
                <a:latin typeface="Helvetica Neue" charset="0"/>
                <a:ea typeface="Helvetica Neue" charset="0"/>
                <a:cs typeface="Helvetica Neue" charset="0"/>
              </a:rPr>
              <a:t>in the outer world, </a:t>
            </a:r>
            <a:r>
              <a:rPr lang="en-US" sz="1600" b="1" dirty="0">
                <a:latin typeface="Helvetica Neue" charset="0"/>
                <a:ea typeface="Helvetica Neue" charset="0"/>
                <a:cs typeface="Helvetica Neue" charset="0"/>
              </a:rPr>
              <a:t>leaving a ‘socially conditioned’ past behind</a:t>
            </a:r>
            <a:r>
              <a:rPr lang="en-US" sz="1600" dirty="0">
                <a:latin typeface="Helvetica Neue" charset="0"/>
                <a:ea typeface="Helvetica Neue" charset="0"/>
                <a:cs typeface="Helvetica Neue" charset="0"/>
              </a:rPr>
              <a:t>. </a:t>
            </a:r>
          </a:p>
          <a:p>
            <a:pPr marL="285750" lvl="0" indent="-285750">
              <a:buFont typeface="Arial" charset="0"/>
              <a:buChar char="•"/>
            </a:pPr>
            <a:endParaRPr lang="en-US" sz="600" dirty="0">
              <a:solidFill>
                <a:schemeClr val="accent2">
                  <a:lumMod val="60000"/>
                  <a:lumOff val="40000"/>
                </a:schemeClr>
              </a:solidFill>
              <a:latin typeface="Helvetica" charset="0"/>
              <a:ea typeface="Helvetica" charset="0"/>
              <a:cs typeface="Helvetica" charset="0"/>
            </a:endParaRPr>
          </a:p>
          <a:p>
            <a:pPr marL="285750" indent="-285750">
              <a:buFont typeface="Arial" charset="0"/>
              <a:buChar char="•"/>
            </a:pPr>
            <a:r>
              <a:rPr lang="en-US" sz="1600" dirty="0">
                <a:solidFill>
                  <a:schemeClr val="accent2">
                    <a:lumMod val="60000"/>
                    <a:lumOff val="40000"/>
                  </a:schemeClr>
                </a:solidFill>
                <a:latin typeface="Helvetica Neue" charset="0"/>
                <a:ea typeface="Helvetica Neue" charset="0"/>
                <a:cs typeface="Helvetica Neue" charset="0"/>
              </a:rPr>
              <a:t>Letting go of </a:t>
            </a:r>
            <a:r>
              <a:rPr lang="en-US" sz="1600" dirty="0">
                <a:latin typeface="Helvetica Neue" charset="0"/>
                <a:ea typeface="Helvetica Neue" charset="0"/>
                <a:cs typeface="Helvetica Neue" charset="0"/>
              </a:rPr>
              <a:t>the authority + power of </a:t>
            </a:r>
            <a:r>
              <a:rPr lang="en-US" sz="1600" dirty="0">
                <a:solidFill>
                  <a:schemeClr val="accent2">
                    <a:lumMod val="60000"/>
                    <a:lumOff val="40000"/>
                  </a:schemeClr>
                </a:solidFill>
                <a:latin typeface="Helvetica Neue" charset="0"/>
                <a:ea typeface="Helvetica Neue" charset="0"/>
                <a:cs typeface="Helvetica Neue" charset="0"/>
              </a:rPr>
              <a:t>‘Who We Thought We Were’. </a:t>
            </a:r>
          </a:p>
          <a:p>
            <a:pPr marL="285750" indent="-285750">
              <a:buFont typeface="Arial" charset="0"/>
              <a:buChar char="•"/>
            </a:pPr>
            <a:r>
              <a:rPr lang="en-US" sz="1600" dirty="0">
                <a:solidFill>
                  <a:schemeClr val="accent2">
                    <a:lumMod val="60000"/>
                    <a:lumOff val="40000"/>
                  </a:schemeClr>
                </a:solidFill>
                <a:latin typeface="Helvetica Neue" charset="0"/>
                <a:ea typeface="Helvetica Neue" charset="0"/>
                <a:cs typeface="Helvetica Neue" charset="0"/>
              </a:rPr>
              <a:t>A rediscovery of our ‘Natural Instincts” </a:t>
            </a:r>
            <a:r>
              <a:rPr lang="en-US" sz="1600" dirty="0">
                <a:latin typeface="Helvetica Neue" charset="0"/>
                <a:ea typeface="Helvetica Neue" charset="0"/>
                <a:cs typeface="Helvetica Neue" charset="0"/>
              </a:rPr>
              <a:t>unlocking the door for our ‘Buried Inner Power’ or True Selves’ to be reborn.</a:t>
            </a:r>
          </a:p>
          <a:p>
            <a:pPr marL="285750" indent="-285750">
              <a:buFont typeface="Arial" charset="0"/>
              <a:buChar char="•"/>
            </a:pPr>
            <a:endParaRPr lang="en-US" sz="800" b="1" dirty="0">
              <a:latin typeface="Helvetica" charset="0"/>
              <a:ea typeface="Helvetica" charset="0"/>
              <a:cs typeface="Helvetica" charset="0"/>
            </a:endParaRPr>
          </a:p>
          <a:p>
            <a:pPr marL="285750" lvl="0" indent="-285750">
              <a:buFont typeface="Arial" charset="0"/>
              <a:buChar char="•"/>
            </a:pPr>
            <a:endParaRPr lang="en-US" sz="800" dirty="0">
              <a:latin typeface="Helvetica" charset="0"/>
              <a:ea typeface="Helvetica" charset="0"/>
              <a:cs typeface="Helvetica" charset="0"/>
            </a:endParaRPr>
          </a:p>
          <a:p>
            <a:pPr marL="285750" lvl="0" indent="-285750">
              <a:buFont typeface="Arial" charset="0"/>
              <a:buChar char="•"/>
            </a:pPr>
            <a:r>
              <a:rPr lang="en-US" sz="1600" b="1" dirty="0">
                <a:solidFill>
                  <a:schemeClr val="accent6"/>
                </a:solidFill>
                <a:latin typeface="Helvetica" charset="0"/>
                <a:ea typeface="Helvetica" charset="0"/>
                <a:cs typeface="Helvetica" charset="0"/>
              </a:rPr>
              <a:t>Complete understanding</a:t>
            </a:r>
            <a:r>
              <a:rPr lang="en-US" sz="1600" dirty="0">
                <a:solidFill>
                  <a:schemeClr val="accent6"/>
                </a:solidFill>
                <a:latin typeface="Helvetica" charset="0"/>
                <a:ea typeface="Helvetica" charset="0"/>
                <a:cs typeface="Helvetica" charset="0"/>
              </a:rPr>
              <a:t> </a:t>
            </a:r>
            <a:r>
              <a:rPr lang="en-US" sz="1600" dirty="0">
                <a:latin typeface="Helvetica" charset="0"/>
                <a:ea typeface="Helvetica" charset="0"/>
                <a:cs typeface="Helvetica" charset="0"/>
              </a:rPr>
              <a:t>that you need </a:t>
            </a:r>
            <a:r>
              <a:rPr lang="en-US" sz="1600" b="1" dirty="0">
                <a:solidFill>
                  <a:schemeClr val="accent6"/>
                </a:solidFill>
                <a:latin typeface="Helvetica" charset="0"/>
                <a:ea typeface="Helvetica" charset="0"/>
                <a:cs typeface="Helvetica" charset="0"/>
              </a:rPr>
              <a:t>to let go of individual freedoms </a:t>
            </a:r>
            <a:r>
              <a:rPr lang="en-US" sz="1600" dirty="0">
                <a:latin typeface="Helvetica" charset="0"/>
                <a:ea typeface="Helvetica" charset="0"/>
                <a:cs typeface="Helvetica" charset="0"/>
              </a:rPr>
              <a:t>to </a:t>
            </a:r>
            <a:r>
              <a:rPr lang="en-US" sz="1600" b="1" dirty="0">
                <a:solidFill>
                  <a:srgbClr val="FFC000"/>
                </a:solidFill>
                <a:latin typeface="Helvetica" charset="0"/>
                <a:ea typeface="Helvetica" charset="0"/>
                <a:cs typeface="Helvetica" charset="0"/>
              </a:rPr>
              <a:t>focus</a:t>
            </a:r>
            <a:r>
              <a:rPr lang="en-US" sz="1600" b="1" dirty="0">
                <a:solidFill>
                  <a:schemeClr val="accent2">
                    <a:lumMod val="60000"/>
                    <a:lumOff val="40000"/>
                  </a:schemeClr>
                </a:solidFill>
                <a:latin typeface="Helvetica" charset="0"/>
                <a:ea typeface="Helvetica" charset="0"/>
                <a:cs typeface="Helvetica" charset="0"/>
              </a:rPr>
              <a:t> </a:t>
            </a:r>
            <a:r>
              <a:rPr lang="en-US" sz="1600" b="1" dirty="0">
                <a:solidFill>
                  <a:srgbClr val="FFC000"/>
                </a:solidFill>
                <a:latin typeface="Helvetica" charset="0"/>
                <a:ea typeface="Helvetica" charset="0"/>
                <a:cs typeface="Helvetica" charset="0"/>
              </a:rPr>
              <a:t>on building stability </a:t>
            </a:r>
            <a:r>
              <a:rPr lang="en-US" sz="1600" dirty="0">
                <a:solidFill>
                  <a:schemeClr val="accent2">
                    <a:lumMod val="60000"/>
                    <a:lumOff val="40000"/>
                  </a:schemeClr>
                </a:solidFill>
                <a:latin typeface="Helvetica" charset="0"/>
                <a:ea typeface="Helvetica" charset="0"/>
                <a:cs typeface="Helvetica" charset="0"/>
              </a:rPr>
              <a:t>of income, assets, love, or value </a:t>
            </a:r>
            <a:r>
              <a:rPr lang="en-US" sz="1600" dirty="0">
                <a:solidFill>
                  <a:srgbClr val="FFC000"/>
                </a:solidFill>
                <a:latin typeface="Helvetica" charset="0"/>
                <a:ea typeface="Helvetica" charset="0"/>
                <a:cs typeface="Helvetica" charset="0"/>
              </a:rPr>
              <a:t>of the enterprise you created. </a:t>
            </a:r>
            <a:r>
              <a:rPr lang="en-US" sz="1200" i="1" dirty="0">
                <a:latin typeface="Helvetica" charset="0"/>
                <a:ea typeface="Helvetica" charset="0"/>
                <a:cs typeface="Helvetica" charset="0"/>
              </a:rPr>
              <a:t>(SN 23° Cap </a:t>
            </a:r>
            <a:r>
              <a:rPr lang="en-US" sz="1200" i="1" dirty="0" err="1">
                <a:latin typeface="Helvetica" charset="0"/>
                <a:ea typeface="Helvetica" charset="0"/>
                <a:cs typeface="Helvetica" charset="0"/>
              </a:rPr>
              <a:t>conj</a:t>
            </a:r>
            <a:r>
              <a:rPr lang="en-US" sz="1200" i="1" dirty="0">
                <a:latin typeface="Helvetica" charset="0"/>
                <a:ea typeface="Helvetica" charset="0"/>
                <a:cs typeface="Helvetica" charset="0"/>
              </a:rPr>
              <a:t> PL 23° Cap)</a:t>
            </a:r>
          </a:p>
          <a:p>
            <a:pPr marL="285750" lvl="0" indent="-285750">
              <a:buFont typeface="Arial" charset="0"/>
              <a:buChar char="•"/>
            </a:pPr>
            <a:endParaRPr lang="en-US" sz="600" i="1" dirty="0">
              <a:latin typeface="Helvetica" charset="0"/>
              <a:ea typeface="Helvetica" charset="0"/>
              <a:cs typeface="Helvetica" charset="0"/>
            </a:endParaRPr>
          </a:p>
          <a:p>
            <a:pPr marL="285750" indent="-285750">
              <a:buFont typeface="Arial" charset="0"/>
              <a:buChar char="•"/>
            </a:pPr>
            <a:r>
              <a:rPr lang="en-US" sz="1600" b="1" dirty="0">
                <a:latin typeface="Helvetica" charset="0"/>
                <a:ea typeface="Helvetica" charset="0"/>
                <a:cs typeface="Helvetica" charset="0"/>
              </a:rPr>
              <a:t>Intense restructuring of </a:t>
            </a:r>
            <a:r>
              <a:rPr lang="en-US" sz="1600" b="1" u="sng" dirty="0">
                <a:latin typeface="Helvetica" charset="0"/>
                <a:ea typeface="Helvetica" charset="0"/>
                <a:cs typeface="Helvetica" charset="0"/>
              </a:rPr>
              <a:t>both your home/family and business commitments</a:t>
            </a:r>
            <a:r>
              <a:rPr lang="en-US" sz="1600" b="1" dirty="0">
                <a:latin typeface="Helvetica" charset="0"/>
                <a:ea typeface="Helvetica" charset="0"/>
                <a:cs typeface="Helvetica" charset="0"/>
              </a:rPr>
              <a:t>. </a:t>
            </a:r>
            <a:r>
              <a:rPr lang="en-US" sz="1600" dirty="0">
                <a:solidFill>
                  <a:schemeClr val="accent2">
                    <a:lumMod val="60000"/>
                    <a:lumOff val="40000"/>
                  </a:schemeClr>
                </a:solidFill>
                <a:latin typeface="Helvetica" charset="0"/>
                <a:ea typeface="Helvetica" charset="0"/>
                <a:cs typeface="Helvetica" charset="0"/>
              </a:rPr>
              <a:t>Duties of the past are calling - your reputation is on the line -</a:t>
            </a:r>
            <a:r>
              <a:rPr lang="en-US" sz="1600" dirty="0">
                <a:latin typeface="Helvetica" charset="0"/>
                <a:ea typeface="Helvetica" charset="0"/>
                <a:cs typeface="Helvetica" charset="0"/>
              </a:rPr>
              <a:t> </a:t>
            </a:r>
            <a:r>
              <a:rPr lang="en-US" sz="1600" dirty="0">
                <a:solidFill>
                  <a:schemeClr val="accent6"/>
                </a:solidFill>
                <a:latin typeface="Helvetica" charset="0"/>
                <a:ea typeface="Helvetica" charset="0"/>
                <a:cs typeface="Helvetica" charset="0"/>
              </a:rPr>
              <a:t>your focus is on the </a:t>
            </a:r>
            <a:r>
              <a:rPr lang="en-US" sz="1600" b="1" dirty="0">
                <a:solidFill>
                  <a:schemeClr val="accent6"/>
                </a:solidFill>
                <a:latin typeface="Helvetica" charset="0"/>
                <a:ea typeface="Helvetica" charset="0"/>
                <a:cs typeface="Helvetica" charset="0"/>
              </a:rPr>
              <a:t>stability of the core operation – </a:t>
            </a:r>
            <a:r>
              <a:rPr lang="en-US" sz="1600" dirty="0">
                <a:solidFill>
                  <a:srgbClr val="FFC000"/>
                </a:solidFill>
                <a:latin typeface="Helvetica" charset="0"/>
                <a:ea typeface="Helvetica" charset="0"/>
                <a:cs typeface="Helvetica" charset="0"/>
              </a:rPr>
              <a:t>‘which </a:t>
            </a:r>
            <a:r>
              <a:rPr lang="en-US" sz="1600" b="1" dirty="0">
                <a:solidFill>
                  <a:srgbClr val="FFC000"/>
                </a:solidFill>
                <a:latin typeface="Helvetica" charset="0"/>
                <a:ea typeface="Helvetica" charset="0"/>
                <a:cs typeface="Helvetica" charset="0"/>
              </a:rPr>
              <a:t>IS </a:t>
            </a:r>
            <a:r>
              <a:rPr lang="en-US" sz="1600" dirty="0">
                <a:solidFill>
                  <a:srgbClr val="FFC000"/>
                </a:solidFill>
                <a:latin typeface="Helvetica" charset="0"/>
                <a:ea typeface="Helvetica" charset="0"/>
                <a:cs typeface="Helvetica" charset="0"/>
              </a:rPr>
              <a:t>your future’. </a:t>
            </a:r>
            <a:r>
              <a:rPr lang="en-US" sz="1200" i="1" dirty="0">
                <a:latin typeface="Helvetica" charset="0"/>
                <a:ea typeface="Helvetica" charset="0"/>
                <a:cs typeface="Helvetica" charset="0"/>
              </a:rPr>
              <a:t>(SA 20° Cap oppose SE/LE 20° Can 2018-20)</a:t>
            </a:r>
          </a:p>
          <a:p>
            <a:pPr marL="285750" indent="-285750">
              <a:buFont typeface="Arial" charset="0"/>
              <a:buChar char="•"/>
            </a:pPr>
            <a:endParaRPr lang="en-US" sz="600" dirty="0">
              <a:latin typeface="Helvetica" charset="0"/>
              <a:ea typeface="Helvetica" charset="0"/>
              <a:cs typeface="Helvetica" charset="0"/>
            </a:endParaRPr>
          </a:p>
          <a:p>
            <a:pPr marL="285750" lvl="0" indent="-285750">
              <a:buFont typeface="Arial" charset="0"/>
              <a:buChar char="•"/>
            </a:pPr>
            <a:r>
              <a:rPr lang="en-US" sz="1600" b="1" dirty="0">
                <a:latin typeface="Helvetica" charset="0"/>
                <a:ea typeface="Helvetica" charset="0"/>
                <a:cs typeface="Helvetica" charset="0"/>
              </a:rPr>
              <a:t>Changes in public image and authority </a:t>
            </a:r>
            <a:r>
              <a:rPr lang="en-US" sz="1600" dirty="0">
                <a:latin typeface="Helvetica" charset="0"/>
                <a:ea typeface="Helvetica" charset="0"/>
                <a:cs typeface="Helvetica" charset="0"/>
              </a:rPr>
              <a:t>– </a:t>
            </a:r>
            <a:r>
              <a:rPr lang="en-US" sz="1600" dirty="0">
                <a:solidFill>
                  <a:srgbClr val="FFC000"/>
                </a:solidFill>
                <a:latin typeface="Helvetica" charset="0"/>
                <a:ea typeface="Helvetica" charset="0"/>
                <a:cs typeface="Helvetica" charset="0"/>
              </a:rPr>
              <a:t>letting go of the ‘false mask’ and letting your true ‘soul power’ out the box for all to see. </a:t>
            </a:r>
            <a:r>
              <a:rPr lang="en-US" sz="1600" dirty="0">
                <a:latin typeface="Helvetica" charset="0"/>
                <a:ea typeface="Helvetica" charset="0"/>
                <a:cs typeface="Helvetica" charset="0"/>
              </a:rPr>
              <a:t>Standing in your power and owning it.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4582" y="1323108"/>
            <a:ext cx="12434105" cy="68017"/>
          </a:xfrm>
          <a:prstGeom prst="rect">
            <a:avLst/>
          </a:prstGeom>
        </p:spPr>
      </p:pic>
      <p:sp>
        <p:nvSpPr>
          <p:cNvPr id="7" name="Rectangle 6"/>
          <p:cNvSpPr/>
          <p:nvPr/>
        </p:nvSpPr>
        <p:spPr>
          <a:xfrm>
            <a:off x="5585882" y="-79187"/>
            <a:ext cx="6542320" cy="1323439"/>
          </a:xfrm>
          <a:prstGeom prst="rect">
            <a:avLst/>
          </a:prstGeom>
        </p:spPr>
        <p:txBody>
          <a:bodyPr wrap="square">
            <a:spAutoFit/>
          </a:bodyPr>
          <a:lstStyle/>
          <a:p>
            <a:pPr algn="ctr"/>
            <a:r>
              <a:rPr lang="en-US" sz="3600" dirty="0">
                <a:solidFill>
                  <a:srgbClr val="FFFFFF"/>
                </a:solidFill>
                <a:latin typeface="Helvetica Neue Light" charset="0"/>
                <a:ea typeface="Helvetica Neue Light" charset="0"/>
                <a:cs typeface="Helvetica Neue Light" charset="0"/>
              </a:rPr>
              <a:t>Realignment of </a:t>
            </a:r>
            <a:r>
              <a:rPr lang="en-US" sz="4800" b="1" dirty="0">
                <a:solidFill>
                  <a:srgbClr val="FFFFFF"/>
                </a:solidFill>
                <a:latin typeface="Helvetica Neue Light" charset="0"/>
                <a:ea typeface="Helvetica Neue Light" charset="0"/>
                <a:cs typeface="Helvetica Neue Light" charset="0"/>
              </a:rPr>
              <a:t>Power</a:t>
            </a:r>
            <a:br>
              <a:rPr lang="en-US" sz="6000" dirty="0">
                <a:solidFill>
                  <a:srgbClr val="FFFFFF"/>
                </a:solidFill>
                <a:latin typeface="WPSPBT+HelveticaNeue"/>
              </a:rPr>
            </a:br>
            <a:r>
              <a:rPr lang="en-US" sz="1600" i="1" dirty="0">
                <a:solidFill>
                  <a:schemeClr val="accent6"/>
                </a:solidFill>
              </a:rPr>
              <a:t>Nodes in Cancer/Capricorn retrograding in expression </a:t>
            </a:r>
            <a:r>
              <a:rPr lang="en-US" sz="1600" i="1" dirty="0"/>
              <a:t>‘Letting go to lay a NEW foundation’– </a:t>
            </a:r>
            <a:r>
              <a:rPr lang="en-US" sz="1600" b="1" i="1" dirty="0">
                <a:solidFill>
                  <a:srgbClr val="FFC000"/>
                </a:solidFill>
              </a:rPr>
              <a:t>opposition/conjunction with Pluto Mar 30-Apr 5. 2019 </a:t>
            </a:r>
            <a:r>
              <a:rPr lang="en-US" sz="1600" i="1" dirty="0">
                <a:solidFill>
                  <a:srgbClr val="FFC000"/>
                </a:solidFill>
              </a:rPr>
              <a:t>–</a:t>
            </a:r>
            <a:r>
              <a:rPr lang="en-US" sz="1600" dirty="0">
                <a:solidFill>
                  <a:srgbClr val="FFC000"/>
                </a:solidFill>
              </a:rPr>
              <a:t> </a:t>
            </a:r>
            <a:endParaRPr lang="en-US" sz="1600" i="1" dirty="0">
              <a:solidFill>
                <a:srgbClr val="FFC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 y="0"/>
            <a:ext cx="5492052"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0" y="0"/>
            <a:ext cx="5518473" cy="6858000"/>
          </a:xfrm>
          <a:prstGeom prst="rect">
            <a:avLst/>
          </a:prstGeom>
        </p:spPr>
      </p:pic>
    </p:spTree>
    <p:extLst>
      <p:ext uri="{BB962C8B-B14F-4D97-AF65-F5344CB8AC3E}">
        <p14:creationId xmlns:p14="http://schemas.microsoft.com/office/powerpoint/2010/main" val="100332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359" y="-28091"/>
            <a:ext cx="5495544" cy="6428232"/>
          </a:xfrm>
          <a:prstGeom prst="rect">
            <a:avLst/>
          </a:prstGeom>
        </p:spPr>
      </p:pic>
      <p:pic>
        <p:nvPicPr>
          <p:cNvPr id="7" name="Picture 6">
            <a:extLst>
              <a:ext uri="{FF2B5EF4-FFF2-40B4-BE49-F238E27FC236}">
                <a16:creationId xmlns:a16="http://schemas.microsoft.com/office/drawing/2014/main" id="{ECD4A9CB-0B99-2841-B16A-E4FE38FA1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430" y="6168"/>
            <a:ext cx="1927473" cy="1014935"/>
          </a:xfrm>
          <a:prstGeom prst="rect">
            <a:avLst/>
          </a:prstGeom>
        </p:spPr>
      </p:pic>
      <p:sp>
        <p:nvSpPr>
          <p:cNvPr id="10" name="TextBox 9"/>
          <p:cNvSpPr txBox="1"/>
          <p:nvPr/>
        </p:nvSpPr>
        <p:spPr>
          <a:xfrm>
            <a:off x="394911" y="6378666"/>
            <a:ext cx="5598812" cy="461665"/>
          </a:xfrm>
          <a:prstGeom prst="rect">
            <a:avLst/>
          </a:prstGeom>
          <a:noFill/>
        </p:spPr>
        <p:txBody>
          <a:bodyPr wrap="square" rtlCol="0">
            <a:spAutoFit/>
          </a:bodyPr>
          <a:lstStyle/>
          <a:p>
            <a:r>
              <a:rPr lang="en-US" sz="1200" b="1" dirty="0">
                <a:latin typeface="Helvetica Neue" charset="0"/>
                <a:ea typeface="Helvetica Neue" charset="0"/>
                <a:cs typeface="Helvetica Neue" charset="0"/>
              </a:rPr>
              <a:t>2019: PL 23° Cap </a:t>
            </a:r>
            <a:r>
              <a:rPr lang="en-US" sz="1200" b="1" dirty="0" err="1">
                <a:latin typeface="Helvetica Neue" charset="0"/>
                <a:ea typeface="Helvetica Neue" charset="0"/>
                <a:cs typeface="Helvetica Neue" charset="0"/>
              </a:rPr>
              <a:t>conj</a:t>
            </a:r>
            <a:r>
              <a:rPr lang="en-US" sz="1200" b="1" dirty="0">
                <a:latin typeface="Helvetica Neue" charset="0"/>
                <a:ea typeface="Helvetica Neue" charset="0"/>
                <a:cs typeface="Helvetica Neue" charset="0"/>
              </a:rPr>
              <a:t> SN 23° Cap; oppose NN 23° Can: </a:t>
            </a:r>
            <a:r>
              <a:rPr lang="en-US" sz="1200" dirty="0">
                <a:solidFill>
                  <a:schemeClr val="accent6"/>
                </a:solidFill>
                <a:latin typeface="Helvetica Neue" charset="0"/>
                <a:ea typeface="Helvetica Neue" charset="0"/>
                <a:cs typeface="Helvetica Neue" charset="0"/>
              </a:rPr>
              <a:t>March 30 – April 5</a:t>
            </a:r>
            <a:r>
              <a:rPr lang="en-US" sz="1200" baseline="30000" dirty="0">
                <a:solidFill>
                  <a:schemeClr val="accent6"/>
                </a:solidFill>
                <a:latin typeface="Helvetica Neue" charset="0"/>
                <a:ea typeface="Helvetica Neue" charset="0"/>
                <a:cs typeface="Helvetica Neue" charset="0"/>
              </a:rPr>
              <a:t>th</a:t>
            </a:r>
            <a:endParaRPr lang="en-US" sz="1200" dirty="0">
              <a:solidFill>
                <a:schemeClr val="accent6"/>
              </a:solidFill>
              <a:latin typeface="Helvetica Neue" charset="0"/>
              <a:ea typeface="Helvetica Neue" charset="0"/>
              <a:cs typeface="Helvetica Neue" charset="0"/>
            </a:endParaRPr>
          </a:p>
          <a:p>
            <a:r>
              <a:rPr lang="en-US" sz="1200" b="1" dirty="0">
                <a:latin typeface="Helvetica Neue" charset="0"/>
                <a:ea typeface="Helvetica Neue" charset="0"/>
                <a:cs typeface="Helvetica Neue" charset="0"/>
              </a:rPr>
              <a:t>YOD</a:t>
            </a:r>
            <a:r>
              <a:rPr lang="en-US" sz="1200" dirty="0">
                <a:latin typeface="Helvetica Neue" charset="0"/>
                <a:ea typeface="Helvetica Neue" charset="0"/>
                <a:cs typeface="Helvetica Neue" charset="0"/>
              </a:rPr>
              <a:t> = PL (5</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 </a:t>
            </a:r>
            <a:r>
              <a:rPr lang="en-US" sz="1200" dirty="0" err="1">
                <a:latin typeface="Helvetica Neue" charset="0"/>
                <a:ea typeface="Helvetica Neue" charset="0"/>
                <a:cs typeface="Helvetica Neue" charset="0"/>
              </a:rPr>
              <a:t>opp</a:t>
            </a:r>
            <a:r>
              <a:rPr lang="en-US" sz="1200" dirty="0">
                <a:latin typeface="Helvetica Neue" charset="0"/>
                <a:ea typeface="Helvetica Neue" charset="0"/>
                <a:cs typeface="Helvetica Neue" charset="0"/>
              </a:rPr>
              <a:t> SA(11</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 quincunx Mars (12</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 and UR/NN/SU (10</a:t>
            </a:r>
            <a:r>
              <a:rPr lang="en-US" sz="1200" baseline="30000" dirty="0">
                <a:latin typeface="Helvetica Neue" charset="0"/>
                <a:ea typeface="Helvetica Neue" charset="0"/>
                <a:cs typeface="Helvetica Neue" charset="0"/>
              </a:rPr>
              <a:t>th</a:t>
            </a:r>
            <a:r>
              <a:rPr lang="en-US" sz="1200" dirty="0">
                <a:latin typeface="Helvetica Neue" charset="0"/>
                <a:ea typeface="Helvetica Neue" charset="0"/>
                <a:cs typeface="Helvetica Neue"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15" y="1777"/>
            <a:ext cx="5518520" cy="6388464"/>
          </a:xfrm>
          <a:prstGeom prst="rect">
            <a:avLst/>
          </a:prstGeom>
        </p:spPr>
      </p:pic>
      <p:sp>
        <p:nvSpPr>
          <p:cNvPr id="15" name="TextBox 14"/>
          <p:cNvSpPr txBox="1"/>
          <p:nvPr/>
        </p:nvSpPr>
        <p:spPr>
          <a:xfrm>
            <a:off x="6341359" y="6389466"/>
            <a:ext cx="5949602" cy="646331"/>
          </a:xfrm>
          <a:prstGeom prst="rect">
            <a:avLst/>
          </a:prstGeom>
          <a:noFill/>
        </p:spPr>
        <p:txBody>
          <a:bodyPr wrap="square" rtlCol="0">
            <a:spAutoFit/>
          </a:bodyPr>
          <a:lstStyle/>
          <a:p>
            <a:r>
              <a:rPr lang="en-US" sz="1200" b="1" dirty="0">
                <a:latin typeface="Helvetica Neue" charset="0"/>
                <a:ea typeface="Helvetica Neue" charset="0"/>
                <a:cs typeface="Helvetica Neue" charset="0"/>
              </a:rPr>
              <a:t>2019: PL 23° Cap </a:t>
            </a:r>
            <a:r>
              <a:rPr lang="en-US" sz="1200" b="1" dirty="0" err="1">
                <a:latin typeface="Helvetica Neue" charset="0"/>
                <a:ea typeface="Helvetica Neue" charset="0"/>
                <a:cs typeface="Helvetica Neue" charset="0"/>
              </a:rPr>
              <a:t>conj</a:t>
            </a:r>
            <a:r>
              <a:rPr lang="en-US" sz="1200" b="1" dirty="0">
                <a:latin typeface="Helvetica Neue" charset="0"/>
                <a:ea typeface="Helvetica Neue" charset="0"/>
                <a:cs typeface="Helvetica Neue" charset="0"/>
              </a:rPr>
              <a:t> SN 23° Cap; oppose NN 23° Can: </a:t>
            </a:r>
            <a:r>
              <a:rPr lang="en-US" sz="1200" dirty="0">
                <a:solidFill>
                  <a:schemeClr val="accent6"/>
                </a:solidFill>
                <a:latin typeface="Helvetica Neue" charset="0"/>
                <a:ea typeface="Helvetica Neue" charset="0"/>
                <a:cs typeface="Helvetica Neue" charset="0"/>
              </a:rPr>
              <a:t>March 30 – April 5</a:t>
            </a:r>
            <a:r>
              <a:rPr lang="en-US" sz="1200" baseline="30000" dirty="0">
                <a:solidFill>
                  <a:schemeClr val="accent6"/>
                </a:solidFill>
                <a:latin typeface="Helvetica Neue" charset="0"/>
                <a:ea typeface="Helvetica Neue" charset="0"/>
                <a:cs typeface="Helvetica Neue" charset="0"/>
              </a:rPr>
              <a:t>th</a:t>
            </a:r>
            <a:endParaRPr lang="en-US" sz="1200" dirty="0">
              <a:solidFill>
                <a:schemeClr val="accent6"/>
              </a:solidFill>
              <a:latin typeface="Helvetica Neue" charset="0"/>
              <a:ea typeface="Helvetica Neue" charset="0"/>
              <a:cs typeface="Helvetica Neue" charset="0"/>
            </a:endParaRPr>
          </a:p>
          <a:p>
            <a:r>
              <a:rPr lang="en-US" sz="1100" b="1" dirty="0">
                <a:latin typeface="Helvetica Neue" charset="0"/>
                <a:ea typeface="Helvetica Neue" charset="0"/>
                <a:cs typeface="Helvetica Neue" charset="0"/>
              </a:rPr>
              <a:t>T-Square</a:t>
            </a:r>
            <a:r>
              <a:rPr lang="en-US" sz="1100" dirty="0">
                <a:latin typeface="Helvetica Neue" charset="0"/>
                <a:ea typeface="Helvetica Neue" charset="0"/>
                <a:cs typeface="Helvetica Neue" charset="0"/>
              </a:rPr>
              <a:t> = PL (2nd) </a:t>
            </a:r>
            <a:r>
              <a:rPr lang="en-US" sz="1100" dirty="0" err="1">
                <a:latin typeface="Helvetica Neue" charset="0"/>
                <a:ea typeface="Helvetica Neue" charset="0"/>
                <a:cs typeface="Helvetica Neue" charset="0"/>
              </a:rPr>
              <a:t>opp</a:t>
            </a:r>
            <a:r>
              <a:rPr lang="en-US" sz="1100" dirty="0">
                <a:latin typeface="Helvetica Neue" charset="0"/>
                <a:ea typeface="Helvetica Neue" charset="0"/>
                <a:cs typeface="Helvetica Neue" charset="0"/>
              </a:rPr>
              <a:t> ME(8</a:t>
            </a:r>
            <a:r>
              <a:rPr lang="en-US" sz="1100" baseline="30000" dirty="0">
                <a:latin typeface="Helvetica Neue" charset="0"/>
                <a:ea typeface="Helvetica Neue" charset="0"/>
                <a:cs typeface="Helvetica Neue" charset="0"/>
              </a:rPr>
              <a:t>th</a:t>
            </a:r>
            <a:r>
              <a:rPr lang="en-US" sz="1100" dirty="0">
                <a:latin typeface="Helvetica Neue" charset="0"/>
                <a:ea typeface="Helvetica Neue" charset="0"/>
                <a:cs typeface="Helvetica Neue" charset="0"/>
              </a:rPr>
              <a:t>) </a:t>
            </a:r>
            <a:r>
              <a:rPr lang="en-US" sz="1100" dirty="0" err="1">
                <a:latin typeface="Helvetica Neue" charset="0"/>
                <a:ea typeface="Helvetica Neue" charset="0"/>
                <a:cs typeface="Helvetica Neue" charset="0"/>
              </a:rPr>
              <a:t>sq</a:t>
            </a:r>
            <a:r>
              <a:rPr lang="en-US" sz="1100" dirty="0">
                <a:latin typeface="Helvetica Neue" charset="0"/>
                <a:ea typeface="Helvetica Neue" charset="0"/>
                <a:cs typeface="Helvetica Neue" charset="0"/>
              </a:rPr>
              <a:t> Juno (10</a:t>
            </a:r>
            <a:r>
              <a:rPr lang="en-US" sz="1100" baseline="30000" dirty="0">
                <a:latin typeface="Helvetica Neue" charset="0"/>
                <a:ea typeface="Helvetica Neue" charset="0"/>
                <a:cs typeface="Helvetica Neue" charset="0"/>
              </a:rPr>
              <a:t>th</a:t>
            </a:r>
            <a:r>
              <a:rPr lang="en-US" sz="1100" dirty="0">
                <a:latin typeface="Helvetica Neue" charset="0"/>
                <a:ea typeface="Helvetica Neue" charset="0"/>
                <a:cs typeface="Helvetica Neue" charset="0"/>
              </a:rPr>
              <a:t>); PL/SN </a:t>
            </a:r>
            <a:r>
              <a:rPr lang="en-US" sz="1100" dirty="0" err="1">
                <a:latin typeface="Helvetica Neue" charset="0"/>
                <a:ea typeface="Helvetica Neue" charset="0"/>
                <a:cs typeface="Helvetica Neue" charset="0"/>
              </a:rPr>
              <a:t>qcx</a:t>
            </a:r>
            <a:r>
              <a:rPr lang="en-US" sz="1100" dirty="0">
                <a:latin typeface="Helvetica Neue" charset="0"/>
                <a:ea typeface="Helvetica Neue" charset="0"/>
                <a:cs typeface="Helvetica Neue" charset="0"/>
              </a:rPr>
              <a:t> Mars (7th), </a:t>
            </a:r>
            <a:r>
              <a:rPr lang="en-US" sz="1200" dirty="0">
                <a:latin typeface="Helvetica Neue" charset="0"/>
                <a:ea typeface="Helvetica Neue" charset="0"/>
                <a:cs typeface="Helvetica Neue" charset="0"/>
              </a:rPr>
              <a:t>NN </a:t>
            </a:r>
            <a:r>
              <a:rPr lang="en-US" sz="1200" dirty="0" err="1">
                <a:latin typeface="Helvetica Neue" charset="0"/>
                <a:ea typeface="Helvetica Neue" charset="0"/>
                <a:cs typeface="Helvetica Neue" charset="0"/>
              </a:rPr>
              <a:t>qcx</a:t>
            </a:r>
            <a:r>
              <a:rPr lang="en-US" sz="1200" dirty="0">
                <a:latin typeface="Helvetica Neue" charset="0"/>
                <a:ea typeface="Helvetica Neue" charset="0"/>
                <a:cs typeface="Helvetica Neue" charset="0"/>
              </a:rPr>
              <a:t> MO (3rd)</a:t>
            </a:r>
          </a:p>
          <a:p>
            <a:endParaRPr lang="en-US" sz="1200" dirty="0">
              <a:latin typeface="Helvetica Neue" charset="0"/>
              <a:ea typeface="Helvetica Neue" charset="0"/>
              <a:cs typeface="Helvetica Neue" charset="0"/>
            </a:endParaRPr>
          </a:p>
        </p:txBody>
      </p:sp>
      <p:pic>
        <p:nvPicPr>
          <p:cNvPr id="5" name="Picture 4">
            <a:extLst>
              <a:ext uri="{FF2B5EF4-FFF2-40B4-BE49-F238E27FC236}">
                <a16:creationId xmlns:a16="http://schemas.microsoft.com/office/drawing/2014/main" id="{D880B6E4-852C-9342-B4DE-3461AFBA6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154" y="0"/>
            <a:ext cx="1167081" cy="1556108"/>
          </a:xfrm>
          <a:prstGeom prst="rect">
            <a:avLst/>
          </a:prstGeom>
        </p:spPr>
      </p:pic>
    </p:spTree>
    <p:extLst>
      <p:ext uri="{BB962C8B-B14F-4D97-AF65-F5344CB8AC3E}">
        <p14:creationId xmlns:p14="http://schemas.microsoft.com/office/powerpoint/2010/main" val="6107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5C0A02-B64B-A84F-AF02-D791E2CE6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82" y="1191801"/>
            <a:ext cx="12434105" cy="68017"/>
          </a:xfrm>
          <a:prstGeom prst="rect">
            <a:avLst/>
          </a:prstGeom>
        </p:spPr>
      </p:pic>
      <p:sp>
        <p:nvSpPr>
          <p:cNvPr id="12" name="Rectangle 11">
            <a:extLst>
              <a:ext uri="{FF2B5EF4-FFF2-40B4-BE49-F238E27FC236}">
                <a16:creationId xmlns:a16="http://schemas.microsoft.com/office/drawing/2014/main" id="{B3B24377-5548-B642-A42E-A12951E8F52A}"/>
              </a:ext>
            </a:extLst>
          </p:cNvPr>
          <p:cNvSpPr/>
          <p:nvPr/>
        </p:nvSpPr>
        <p:spPr>
          <a:xfrm>
            <a:off x="129936" y="104243"/>
            <a:ext cx="3694796" cy="6632585"/>
          </a:xfrm>
          <a:prstGeom prst="rect">
            <a:avLst/>
          </a:prstGeom>
          <a:solidFill>
            <a:schemeClr val="bg1"/>
          </a:solidFill>
          <a:ln>
            <a:solidFill>
              <a:schemeClr val="tx1"/>
            </a:solidFill>
          </a:ln>
        </p:spPr>
        <p:txBody>
          <a:bodyPr wrap="square">
            <a:spAutoFit/>
          </a:bodyPr>
          <a:lstStyle/>
          <a:p>
            <a:pPr algn="ctr"/>
            <a:r>
              <a:rPr lang="en-US" sz="2400" b="1" dirty="0">
                <a:latin typeface="Helvetica" charset="0"/>
                <a:ea typeface="Helvetica" charset="0"/>
                <a:cs typeface="Helvetica" charset="0"/>
              </a:rPr>
              <a:t>Reality Shift Into a New Paradigm</a:t>
            </a:r>
          </a:p>
          <a:p>
            <a:pPr algn="ctr"/>
            <a:r>
              <a:rPr lang="en-US" sz="1400" b="1" dirty="0">
                <a:solidFill>
                  <a:schemeClr val="accent6"/>
                </a:solidFill>
                <a:latin typeface="Helvetica" charset="0"/>
                <a:ea typeface="Helvetica" charset="0"/>
                <a:cs typeface="Helvetica" charset="0"/>
              </a:rPr>
              <a:t>Pluto reaches 23° Capricorn – </a:t>
            </a:r>
            <a:br>
              <a:rPr lang="en-US" sz="1400" b="1" dirty="0">
                <a:solidFill>
                  <a:schemeClr val="accent6"/>
                </a:solidFill>
                <a:latin typeface="Helvetica" charset="0"/>
                <a:ea typeface="Helvetica" charset="0"/>
                <a:cs typeface="Helvetica" charset="0"/>
              </a:rPr>
            </a:br>
            <a:r>
              <a:rPr lang="en-US" sz="1400" b="1" dirty="0">
                <a:solidFill>
                  <a:srgbClr val="FFC000"/>
                </a:solidFill>
                <a:latin typeface="Helvetica" charset="0"/>
                <a:ea typeface="Helvetica" charset="0"/>
                <a:cs typeface="Helvetica" charset="0"/>
              </a:rPr>
              <a:t>Polarity Shift – Realignment of Power</a:t>
            </a:r>
          </a:p>
          <a:p>
            <a:pPr algn="ctr"/>
            <a:endParaRPr lang="en-US" sz="800" dirty="0">
              <a:solidFill>
                <a:srgbClr val="FFC000"/>
              </a:solidFill>
              <a:latin typeface="Helvetica" charset="0"/>
              <a:ea typeface="Helvetica" charset="0"/>
              <a:cs typeface="Helvetica" charset="0"/>
            </a:endParaRPr>
          </a:p>
          <a:p>
            <a:pPr marL="285750" indent="-285750">
              <a:buFont typeface="Arial" charset="0"/>
              <a:buChar char="•"/>
            </a:pPr>
            <a:r>
              <a:rPr lang="en-US" sz="1400" dirty="0">
                <a:solidFill>
                  <a:schemeClr val="accent2">
                    <a:lumMod val="60000"/>
                    <a:lumOff val="40000"/>
                  </a:schemeClr>
                </a:solidFill>
                <a:latin typeface="Helvetica Neue" charset="0"/>
                <a:ea typeface="Helvetica Neue" charset="0"/>
                <a:cs typeface="Helvetica Neue" charset="0"/>
              </a:rPr>
              <a:t>Collectively we will be ‘purging’ what no longer works </a:t>
            </a:r>
            <a:r>
              <a:rPr lang="en-US" sz="1400" dirty="0">
                <a:latin typeface="Helvetica Neue" charset="0"/>
                <a:ea typeface="Helvetica Neue" charset="0"/>
                <a:cs typeface="Helvetica Neue" charset="0"/>
              </a:rPr>
              <a:t>(or is broken), with our structures of </a:t>
            </a:r>
            <a:r>
              <a:rPr lang="en-US" sz="1400" dirty="0">
                <a:solidFill>
                  <a:schemeClr val="accent2">
                    <a:lumMod val="60000"/>
                    <a:lumOff val="40000"/>
                  </a:schemeClr>
                </a:solidFill>
                <a:latin typeface="Helvetica Neue" charset="0"/>
                <a:ea typeface="Helvetica Neue" charset="0"/>
                <a:cs typeface="Helvetica Neue" charset="0"/>
              </a:rPr>
              <a:t>‘Authority and Control’ </a:t>
            </a:r>
            <a:r>
              <a:rPr lang="en-US" sz="1400" dirty="0">
                <a:latin typeface="Helvetica Neue" charset="0"/>
                <a:ea typeface="Helvetica Neue" charset="0"/>
                <a:cs typeface="Helvetica Neue" charset="0"/>
              </a:rPr>
              <a:t>in the outer world, </a:t>
            </a:r>
            <a:r>
              <a:rPr lang="en-US" sz="1400" b="1" dirty="0">
                <a:latin typeface="Helvetica Neue" charset="0"/>
                <a:ea typeface="Helvetica Neue" charset="0"/>
                <a:cs typeface="Helvetica Neue" charset="0"/>
              </a:rPr>
              <a:t>leaving a ‘socially conditioned’ past behind</a:t>
            </a:r>
            <a:r>
              <a:rPr lang="en-US" sz="1400" dirty="0">
                <a:latin typeface="Helvetica Neue" charset="0"/>
                <a:ea typeface="Helvetica Neue" charset="0"/>
                <a:cs typeface="Helvetica Neue" charset="0"/>
              </a:rPr>
              <a:t>. </a:t>
            </a:r>
          </a:p>
          <a:p>
            <a:pPr marL="285750" lvl="0" indent="-285750">
              <a:buFont typeface="Arial" charset="0"/>
              <a:buChar char="•"/>
            </a:pPr>
            <a:endParaRPr lang="en-US" sz="500" dirty="0">
              <a:solidFill>
                <a:schemeClr val="accent2">
                  <a:lumMod val="60000"/>
                  <a:lumOff val="40000"/>
                </a:schemeClr>
              </a:solidFill>
              <a:latin typeface="Helvetica" charset="0"/>
              <a:ea typeface="Helvetica" charset="0"/>
              <a:cs typeface="Helvetica" charset="0"/>
            </a:endParaRPr>
          </a:p>
          <a:p>
            <a:pPr marL="285750" indent="-285750">
              <a:buFont typeface="Arial" charset="0"/>
              <a:buChar char="•"/>
            </a:pPr>
            <a:r>
              <a:rPr lang="en-US" sz="1400" dirty="0">
                <a:solidFill>
                  <a:schemeClr val="accent2">
                    <a:lumMod val="60000"/>
                    <a:lumOff val="40000"/>
                  </a:schemeClr>
                </a:solidFill>
                <a:latin typeface="Helvetica Neue" charset="0"/>
                <a:ea typeface="Helvetica Neue" charset="0"/>
                <a:cs typeface="Helvetica Neue" charset="0"/>
              </a:rPr>
              <a:t>Letting go of </a:t>
            </a:r>
            <a:r>
              <a:rPr lang="en-US" sz="1400" dirty="0">
                <a:latin typeface="Helvetica Neue" charset="0"/>
                <a:ea typeface="Helvetica Neue" charset="0"/>
                <a:cs typeface="Helvetica Neue" charset="0"/>
              </a:rPr>
              <a:t>the authority + power of </a:t>
            </a:r>
            <a:r>
              <a:rPr lang="en-US" sz="1400" dirty="0">
                <a:solidFill>
                  <a:schemeClr val="accent2">
                    <a:lumMod val="60000"/>
                    <a:lumOff val="40000"/>
                  </a:schemeClr>
                </a:solidFill>
                <a:latin typeface="Helvetica Neue" charset="0"/>
                <a:ea typeface="Helvetica Neue" charset="0"/>
                <a:cs typeface="Helvetica Neue" charset="0"/>
              </a:rPr>
              <a:t>‘Who We Thought We Were’. </a:t>
            </a:r>
            <a:endParaRPr lang="en-US" sz="700" b="1" dirty="0">
              <a:latin typeface="Helvetica" charset="0"/>
              <a:ea typeface="Helvetica" charset="0"/>
              <a:cs typeface="Helvetica" charset="0"/>
            </a:endParaRPr>
          </a:p>
          <a:p>
            <a:pPr marL="285750" lvl="0" indent="-285750">
              <a:buFont typeface="Arial" charset="0"/>
              <a:buChar char="•"/>
            </a:pPr>
            <a:endParaRPr lang="en-US" sz="700" dirty="0">
              <a:latin typeface="Helvetica" charset="0"/>
              <a:ea typeface="Helvetica" charset="0"/>
              <a:cs typeface="Helvetica" charset="0"/>
            </a:endParaRPr>
          </a:p>
          <a:p>
            <a:pPr marL="285750" lvl="0" indent="-285750">
              <a:buFont typeface="Arial" charset="0"/>
              <a:buChar char="•"/>
            </a:pPr>
            <a:r>
              <a:rPr lang="en-US" sz="1400" b="1" dirty="0">
                <a:solidFill>
                  <a:schemeClr val="accent6"/>
                </a:solidFill>
                <a:latin typeface="Helvetica" charset="0"/>
                <a:ea typeface="Helvetica" charset="0"/>
                <a:cs typeface="Helvetica" charset="0"/>
              </a:rPr>
              <a:t>Complete understanding</a:t>
            </a:r>
            <a:r>
              <a:rPr lang="en-US" sz="1400" dirty="0">
                <a:solidFill>
                  <a:schemeClr val="accent6"/>
                </a:solidFill>
                <a:latin typeface="Helvetica" charset="0"/>
                <a:ea typeface="Helvetica" charset="0"/>
                <a:cs typeface="Helvetica" charset="0"/>
              </a:rPr>
              <a:t> </a:t>
            </a:r>
            <a:r>
              <a:rPr lang="en-US" sz="1400" dirty="0">
                <a:latin typeface="Helvetica" charset="0"/>
                <a:ea typeface="Helvetica" charset="0"/>
                <a:cs typeface="Helvetica" charset="0"/>
              </a:rPr>
              <a:t>that you need </a:t>
            </a:r>
            <a:r>
              <a:rPr lang="en-US" sz="1400" b="1" dirty="0">
                <a:solidFill>
                  <a:schemeClr val="accent6"/>
                </a:solidFill>
                <a:latin typeface="Helvetica" charset="0"/>
                <a:ea typeface="Helvetica" charset="0"/>
                <a:cs typeface="Helvetica" charset="0"/>
              </a:rPr>
              <a:t>to let go of individual freedoms </a:t>
            </a:r>
            <a:r>
              <a:rPr lang="en-US" sz="1400" dirty="0">
                <a:latin typeface="Helvetica" charset="0"/>
                <a:ea typeface="Helvetica" charset="0"/>
                <a:cs typeface="Helvetica" charset="0"/>
              </a:rPr>
              <a:t>to </a:t>
            </a:r>
            <a:r>
              <a:rPr lang="en-US" sz="1400" b="1" dirty="0">
                <a:solidFill>
                  <a:srgbClr val="FFC000"/>
                </a:solidFill>
                <a:latin typeface="Helvetica" charset="0"/>
                <a:ea typeface="Helvetica" charset="0"/>
                <a:cs typeface="Helvetica" charset="0"/>
              </a:rPr>
              <a:t>focus</a:t>
            </a:r>
            <a:r>
              <a:rPr lang="en-US" sz="1400" b="1" dirty="0">
                <a:solidFill>
                  <a:schemeClr val="accent2">
                    <a:lumMod val="60000"/>
                    <a:lumOff val="40000"/>
                  </a:schemeClr>
                </a:solidFill>
                <a:latin typeface="Helvetica" charset="0"/>
                <a:ea typeface="Helvetica" charset="0"/>
                <a:cs typeface="Helvetica" charset="0"/>
              </a:rPr>
              <a:t> </a:t>
            </a:r>
            <a:r>
              <a:rPr lang="en-US" sz="1400" b="1" dirty="0">
                <a:solidFill>
                  <a:srgbClr val="FFC000"/>
                </a:solidFill>
                <a:latin typeface="Helvetica" charset="0"/>
                <a:ea typeface="Helvetica" charset="0"/>
                <a:cs typeface="Helvetica" charset="0"/>
              </a:rPr>
              <a:t>on building stability </a:t>
            </a:r>
            <a:r>
              <a:rPr lang="en-US" sz="1400" dirty="0">
                <a:solidFill>
                  <a:schemeClr val="accent2">
                    <a:lumMod val="60000"/>
                    <a:lumOff val="40000"/>
                  </a:schemeClr>
                </a:solidFill>
                <a:latin typeface="Helvetica" charset="0"/>
                <a:ea typeface="Helvetica" charset="0"/>
                <a:cs typeface="Helvetica" charset="0"/>
              </a:rPr>
              <a:t>of income, assets, love, or value </a:t>
            </a:r>
            <a:r>
              <a:rPr lang="en-US" sz="1400" dirty="0">
                <a:solidFill>
                  <a:srgbClr val="FFC000"/>
                </a:solidFill>
                <a:latin typeface="Helvetica" charset="0"/>
                <a:ea typeface="Helvetica" charset="0"/>
                <a:cs typeface="Helvetica" charset="0"/>
              </a:rPr>
              <a:t>of the enterprise you created. </a:t>
            </a:r>
            <a:r>
              <a:rPr lang="en-US" sz="1100" i="1" dirty="0">
                <a:latin typeface="Helvetica" charset="0"/>
                <a:ea typeface="Helvetica" charset="0"/>
                <a:cs typeface="Helvetica" charset="0"/>
              </a:rPr>
              <a:t>(SN 23° Cap </a:t>
            </a:r>
            <a:r>
              <a:rPr lang="en-US" sz="1100" i="1" dirty="0" err="1">
                <a:latin typeface="Helvetica" charset="0"/>
                <a:ea typeface="Helvetica" charset="0"/>
                <a:cs typeface="Helvetica" charset="0"/>
              </a:rPr>
              <a:t>conj</a:t>
            </a:r>
            <a:r>
              <a:rPr lang="en-US" sz="1100" i="1" dirty="0">
                <a:latin typeface="Helvetica" charset="0"/>
                <a:ea typeface="Helvetica" charset="0"/>
                <a:cs typeface="Helvetica" charset="0"/>
              </a:rPr>
              <a:t> PL 23° Cap)</a:t>
            </a:r>
          </a:p>
          <a:p>
            <a:pPr marL="285750" lvl="0" indent="-285750">
              <a:buFont typeface="Arial" charset="0"/>
              <a:buChar char="•"/>
            </a:pPr>
            <a:endParaRPr lang="en-US" sz="500" i="1" dirty="0">
              <a:latin typeface="Helvetica" charset="0"/>
              <a:ea typeface="Helvetica" charset="0"/>
              <a:cs typeface="Helvetica" charset="0"/>
            </a:endParaRPr>
          </a:p>
          <a:p>
            <a:pPr marL="285750" indent="-285750">
              <a:buFont typeface="Arial" charset="0"/>
              <a:buChar char="•"/>
            </a:pPr>
            <a:r>
              <a:rPr lang="en-US" sz="1400" b="1" dirty="0">
                <a:latin typeface="Helvetica" charset="0"/>
                <a:ea typeface="Helvetica" charset="0"/>
                <a:cs typeface="Helvetica" charset="0"/>
              </a:rPr>
              <a:t>Intense restructuring of </a:t>
            </a:r>
            <a:r>
              <a:rPr lang="en-US" sz="1400" b="1" u="sng" dirty="0">
                <a:latin typeface="Helvetica" charset="0"/>
                <a:ea typeface="Helvetica" charset="0"/>
                <a:cs typeface="Helvetica" charset="0"/>
              </a:rPr>
              <a:t>both your home/family and business commitments</a:t>
            </a:r>
            <a:r>
              <a:rPr lang="en-US" sz="1400" b="1" dirty="0">
                <a:latin typeface="Helvetica" charset="0"/>
                <a:ea typeface="Helvetica" charset="0"/>
                <a:cs typeface="Helvetica" charset="0"/>
              </a:rPr>
              <a:t>. </a:t>
            </a:r>
            <a:r>
              <a:rPr lang="en-US" sz="1400" dirty="0">
                <a:solidFill>
                  <a:schemeClr val="accent2">
                    <a:lumMod val="60000"/>
                    <a:lumOff val="40000"/>
                  </a:schemeClr>
                </a:solidFill>
                <a:latin typeface="Helvetica" charset="0"/>
                <a:ea typeface="Helvetica" charset="0"/>
                <a:cs typeface="Helvetica" charset="0"/>
              </a:rPr>
              <a:t>Duties of the past are calling - your reputation is on the line -</a:t>
            </a:r>
            <a:r>
              <a:rPr lang="en-US" sz="1400" dirty="0">
                <a:latin typeface="Helvetica" charset="0"/>
                <a:ea typeface="Helvetica" charset="0"/>
                <a:cs typeface="Helvetica" charset="0"/>
              </a:rPr>
              <a:t> </a:t>
            </a:r>
            <a:r>
              <a:rPr lang="en-US" sz="1400" dirty="0">
                <a:solidFill>
                  <a:schemeClr val="accent6"/>
                </a:solidFill>
                <a:latin typeface="Helvetica" charset="0"/>
                <a:ea typeface="Helvetica" charset="0"/>
                <a:cs typeface="Helvetica" charset="0"/>
              </a:rPr>
              <a:t>your focus is on the </a:t>
            </a:r>
            <a:r>
              <a:rPr lang="en-US" sz="1400" b="1" dirty="0">
                <a:solidFill>
                  <a:schemeClr val="accent6"/>
                </a:solidFill>
                <a:latin typeface="Helvetica" charset="0"/>
                <a:ea typeface="Helvetica" charset="0"/>
                <a:cs typeface="Helvetica" charset="0"/>
              </a:rPr>
              <a:t>stability of the core operation – </a:t>
            </a:r>
            <a:r>
              <a:rPr lang="en-US" sz="1400" dirty="0">
                <a:solidFill>
                  <a:srgbClr val="FFC000"/>
                </a:solidFill>
                <a:latin typeface="Helvetica" charset="0"/>
                <a:ea typeface="Helvetica" charset="0"/>
                <a:cs typeface="Helvetica" charset="0"/>
              </a:rPr>
              <a:t>‘which </a:t>
            </a:r>
            <a:r>
              <a:rPr lang="en-US" sz="1400" b="1" dirty="0">
                <a:solidFill>
                  <a:srgbClr val="FFC000"/>
                </a:solidFill>
                <a:latin typeface="Helvetica" charset="0"/>
                <a:ea typeface="Helvetica" charset="0"/>
                <a:cs typeface="Helvetica" charset="0"/>
              </a:rPr>
              <a:t>IS </a:t>
            </a:r>
            <a:r>
              <a:rPr lang="en-US" sz="1400" dirty="0">
                <a:solidFill>
                  <a:srgbClr val="FFC000"/>
                </a:solidFill>
                <a:latin typeface="Helvetica" charset="0"/>
                <a:ea typeface="Helvetica" charset="0"/>
                <a:cs typeface="Helvetica" charset="0"/>
              </a:rPr>
              <a:t>your future’. </a:t>
            </a:r>
            <a:br>
              <a:rPr lang="en-US" sz="1400" dirty="0">
                <a:solidFill>
                  <a:srgbClr val="FFC000"/>
                </a:solidFill>
                <a:latin typeface="Helvetica" charset="0"/>
                <a:ea typeface="Helvetica" charset="0"/>
                <a:cs typeface="Helvetica" charset="0"/>
              </a:rPr>
            </a:br>
            <a:r>
              <a:rPr lang="en-US" sz="1100" i="1" dirty="0">
                <a:latin typeface="Helvetica" charset="0"/>
                <a:ea typeface="Helvetica" charset="0"/>
                <a:cs typeface="Helvetica" charset="0"/>
              </a:rPr>
              <a:t>(SA 20° Cap oppose SE/LE 20° Can 2018-20)</a:t>
            </a:r>
          </a:p>
          <a:p>
            <a:pPr marL="285750" indent="-285750">
              <a:buFont typeface="Arial" charset="0"/>
              <a:buChar char="•"/>
            </a:pPr>
            <a:endParaRPr lang="en-US" sz="500" dirty="0">
              <a:latin typeface="Helvetica" charset="0"/>
              <a:ea typeface="Helvetica" charset="0"/>
              <a:cs typeface="Helvetica" charset="0"/>
            </a:endParaRPr>
          </a:p>
          <a:p>
            <a:pPr marL="285750" lvl="0" indent="-285750">
              <a:buFont typeface="Arial" charset="0"/>
              <a:buChar char="•"/>
            </a:pPr>
            <a:r>
              <a:rPr lang="en-US" sz="1400" b="1" dirty="0">
                <a:latin typeface="Helvetica" charset="0"/>
                <a:ea typeface="Helvetica" charset="0"/>
                <a:cs typeface="Helvetica" charset="0"/>
              </a:rPr>
              <a:t>Changes in public image, authority </a:t>
            </a:r>
            <a:r>
              <a:rPr lang="en-US" sz="1400" dirty="0">
                <a:latin typeface="Helvetica" charset="0"/>
                <a:ea typeface="Helvetica" charset="0"/>
                <a:cs typeface="Helvetica" charset="0"/>
              </a:rPr>
              <a:t>– </a:t>
            </a:r>
            <a:r>
              <a:rPr lang="en-US" sz="1400" dirty="0">
                <a:solidFill>
                  <a:srgbClr val="FFC000"/>
                </a:solidFill>
                <a:latin typeface="Helvetica" charset="0"/>
                <a:ea typeface="Helvetica" charset="0"/>
                <a:cs typeface="Helvetica" charset="0"/>
              </a:rPr>
              <a:t>letting go of the ‘false mask’ and letting your true ‘soul power’ out the box for all to see. </a:t>
            </a:r>
            <a:r>
              <a:rPr lang="en-US" sz="1400" dirty="0">
                <a:latin typeface="Helvetica" charset="0"/>
                <a:ea typeface="Helvetica" charset="0"/>
                <a:cs typeface="Helvetica" charset="0"/>
              </a:rPr>
              <a:t>Standing in your power.</a:t>
            </a:r>
          </a:p>
        </p:txBody>
      </p:sp>
      <p:sp>
        <p:nvSpPr>
          <p:cNvPr id="14" name="Rectangle 13">
            <a:extLst>
              <a:ext uri="{FF2B5EF4-FFF2-40B4-BE49-F238E27FC236}">
                <a16:creationId xmlns:a16="http://schemas.microsoft.com/office/drawing/2014/main" id="{AEBA4FDB-05DB-B24F-8D9A-5AE02F73A0BB}"/>
              </a:ext>
            </a:extLst>
          </p:cNvPr>
          <p:cNvSpPr/>
          <p:nvPr/>
        </p:nvSpPr>
        <p:spPr>
          <a:xfrm>
            <a:off x="3879939" y="3286869"/>
            <a:ext cx="3713053" cy="3585597"/>
          </a:xfrm>
          <a:prstGeom prst="rect">
            <a:avLst/>
          </a:prstGeom>
          <a:solidFill>
            <a:schemeClr val="bg1"/>
          </a:solidFill>
        </p:spPr>
        <p:txBody>
          <a:bodyPr wrap="square">
            <a:spAutoFit/>
          </a:bodyPr>
          <a:lstStyle/>
          <a:p>
            <a:pPr algn="ctr"/>
            <a:r>
              <a:rPr lang="en-US" sz="2400" dirty="0">
                <a:solidFill>
                  <a:schemeClr val="accent6"/>
                </a:solidFill>
                <a:latin typeface="Helvetica Neue" charset="0"/>
                <a:ea typeface="Helvetica Neue" charset="0"/>
                <a:cs typeface="Helvetica Neue" charset="0"/>
              </a:rPr>
              <a:t>March 22-23</a:t>
            </a:r>
            <a:br>
              <a:rPr lang="en-US" sz="1400" b="1" dirty="0">
                <a:latin typeface="Helvetica Neue" charset="0"/>
                <a:ea typeface="Helvetica Neue" charset="0"/>
                <a:cs typeface="Helvetica Neue" charset="0"/>
              </a:rPr>
            </a:br>
            <a:r>
              <a:rPr lang="en-US" sz="1400" b="1" dirty="0">
                <a:latin typeface="Helvetica Neue" charset="0"/>
                <a:ea typeface="Helvetica Neue" charset="0"/>
                <a:cs typeface="Helvetica Neue" charset="0"/>
              </a:rPr>
              <a:t>MA 24° Tau sex NN 24° Can | </a:t>
            </a:r>
            <a:br>
              <a:rPr lang="en-US" sz="1400" b="1" dirty="0">
                <a:latin typeface="Helvetica Neue" charset="0"/>
                <a:ea typeface="Helvetica Neue" charset="0"/>
                <a:cs typeface="Helvetica Neue" charset="0"/>
              </a:rPr>
            </a:br>
            <a:r>
              <a:rPr lang="en-US" sz="1400" b="1" dirty="0" err="1">
                <a:latin typeface="Helvetica Neue" charset="0"/>
                <a:ea typeface="Helvetica Neue" charset="0"/>
                <a:cs typeface="Helvetica Neue" charset="0"/>
              </a:rPr>
              <a:t>sq</a:t>
            </a:r>
            <a:r>
              <a:rPr lang="en-US" sz="1400" b="1" dirty="0">
                <a:latin typeface="Helvetica Neue" charset="0"/>
                <a:ea typeface="Helvetica Neue" charset="0"/>
                <a:cs typeface="Helvetica Neue" charset="0"/>
              </a:rPr>
              <a:t> Lilith 25° </a:t>
            </a:r>
            <a:r>
              <a:rPr lang="en-US" sz="1400" b="1" dirty="0" err="1">
                <a:latin typeface="Helvetica Neue" charset="0"/>
                <a:ea typeface="Helvetica Neue" charset="0"/>
                <a:cs typeface="Helvetica Neue" charset="0"/>
              </a:rPr>
              <a:t>Aqu</a:t>
            </a:r>
            <a:endParaRPr lang="en-US" sz="1400" dirty="0">
              <a:latin typeface="Helvetica Neue" charset="0"/>
              <a:ea typeface="Helvetica Neue" charset="0"/>
              <a:cs typeface="Helvetica Neue" charset="0"/>
            </a:endParaRPr>
          </a:p>
          <a:p>
            <a:pPr algn="ctr"/>
            <a:endParaRPr lang="en-US" sz="800" b="1" dirty="0">
              <a:latin typeface="Helvetica Neue" charset="0"/>
              <a:ea typeface="Helvetica Neue" charset="0"/>
              <a:cs typeface="Helvetica Neue" charset="0"/>
            </a:endParaRPr>
          </a:p>
          <a:p>
            <a:pPr algn="ctr"/>
            <a:r>
              <a:rPr lang="en-US" dirty="0">
                <a:solidFill>
                  <a:srgbClr val="FFC000"/>
                </a:solidFill>
                <a:latin typeface="Helvetica Neue" charset="0"/>
                <a:ea typeface="Helvetica Neue" charset="0"/>
                <a:cs typeface="Helvetica Neue" charset="0"/>
              </a:rPr>
              <a:t>Applying Yourself, Your Money, Valued Resources to Protect Future Security.</a:t>
            </a:r>
          </a:p>
          <a:p>
            <a:pPr algn="ctr"/>
            <a:endParaRPr lang="en-US" sz="800" dirty="0">
              <a:solidFill>
                <a:srgbClr val="FFC000"/>
              </a:solidFill>
              <a:latin typeface="Helvetica Neue" charset="0"/>
              <a:ea typeface="Helvetica Neue" charset="0"/>
              <a:cs typeface="Helvetica Neue" charset="0"/>
            </a:endParaRPr>
          </a:p>
          <a:p>
            <a:pPr marL="285750" indent="-285750">
              <a:buFont typeface="Arial" panose="020B0604020202020204" pitchFamily="34" charset="0"/>
              <a:buChar char="•"/>
            </a:pPr>
            <a:r>
              <a:rPr lang="en-US" sz="1500" dirty="0">
                <a:latin typeface="Helvetica Neue" charset="0"/>
                <a:ea typeface="Helvetica Neue" charset="0"/>
                <a:cs typeface="Helvetica Neue" charset="0"/>
              </a:rPr>
              <a:t>Sudden reforms and action required to assist the security of home, family or public enterprise. </a:t>
            </a:r>
          </a:p>
          <a:p>
            <a:pPr marL="285750" indent="-285750">
              <a:buFont typeface="Arial" panose="020B0604020202020204" pitchFamily="34" charset="0"/>
              <a:buChar char="•"/>
            </a:pPr>
            <a:r>
              <a:rPr lang="en-US" sz="1500" dirty="0">
                <a:latin typeface="Helvetica Neue" charset="0"/>
                <a:ea typeface="Helvetica Neue" charset="0"/>
                <a:cs typeface="Helvetica Neue" charset="0"/>
              </a:rPr>
              <a:t>Overcoming angry resistance from group or lack of funds available from company, so you may contribute your own assets to help support situation.</a:t>
            </a:r>
          </a:p>
        </p:txBody>
      </p:sp>
      <p:sp>
        <p:nvSpPr>
          <p:cNvPr id="15" name="Rectangle 14">
            <a:extLst>
              <a:ext uri="{FF2B5EF4-FFF2-40B4-BE49-F238E27FC236}">
                <a16:creationId xmlns:a16="http://schemas.microsoft.com/office/drawing/2014/main" id="{AEBA4FDB-05DB-B24F-8D9A-5AE02F73A0BB}"/>
              </a:ext>
            </a:extLst>
          </p:cNvPr>
          <p:cNvSpPr/>
          <p:nvPr/>
        </p:nvSpPr>
        <p:spPr>
          <a:xfrm>
            <a:off x="7809750" y="3753"/>
            <a:ext cx="4382250" cy="3708708"/>
          </a:xfrm>
          <a:prstGeom prst="rect">
            <a:avLst/>
          </a:prstGeom>
          <a:solidFill>
            <a:schemeClr val="bg1"/>
          </a:solidFill>
        </p:spPr>
        <p:txBody>
          <a:bodyPr wrap="square">
            <a:spAutoFit/>
          </a:bodyPr>
          <a:lstStyle/>
          <a:p>
            <a:pPr algn="ctr"/>
            <a:r>
              <a:rPr lang="en-US" sz="2400" dirty="0">
                <a:solidFill>
                  <a:schemeClr val="accent6"/>
                </a:solidFill>
                <a:latin typeface="Helvetica Neue" charset="0"/>
                <a:ea typeface="Helvetica Neue" charset="0"/>
                <a:cs typeface="Helvetica Neue" charset="0"/>
              </a:rPr>
              <a:t>March 25-26</a:t>
            </a:r>
            <a:br>
              <a:rPr lang="en-US" sz="1400" b="1" dirty="0">
                <a:latin typeface="Helvetica Neue" charset="0"/>
                <a:ea typeface="Helvetica Neue" charset="0"/>
                <a:cs typeface="Helvetica Neue" charset="0"/>
              </a:rPr>
            </a:br>
            <a:r>
              <a:rPr lang="en-US" sz="1400" b="1" dirty="0">
                <a:latin typeface="Helvetica Neue" charset="0"/>
                <a:ea typeface="Helvetica Neue" charset="0"/>
                <a:cs typeface="Helvetica Neue" charset="0"/>
              </a:rPr>
              <a:t>JU 23° Sag quincunx NN 23° Can</a:t>
            </a:r>
            <a:endParaRPr lang="en-US" sz="1400" dirty="0">
              <a:latin typeface="Helvetica Neue" charset="0"/>
              <a:ea typeface="Helvetica Neue" charset="0"/>
              <a:cs typeface="Helvetica Neue" charset="0"/>
            </a:endParaRPr>
          </a:p>
          <a:p>
            <a:pPr algn="ctr"/>
            <a:endParaRPr lang="en-US" sz="1000" b="1" dirty="0">
              <a:latin typeface="Helvetica Neue" charset="0"/>
              <a:ea typeface="Helvetica Neue" charset="0"/>
              <a:cs typeface="Helvetica Neue" charset="0"/>
            </a:endParaRPr>
          </a:p>
          <a:p>
            <a:pPr algn="ctr"/>
            <a:r>
              <a:rPr lang="en-US" dirty="0">
                <a:solidFill>
                  <a:srgbClr val="FFC000"/>
                </a:solidFill>
                <a:latin typeface="Helvetica Neue" charset="0"/>
                <a:ea typeface="Helvetica Neue" charset="0"/>
                <a:cs typeface="Helvetica Neue" charset="0"/>
              </a:rPr>
              <a:t>A dilemma of sorting priorities and making adjustments.</a:t>
            </a:r>
          </a:p>
          <a:p>
            <a:pPr algn="ctr"/>
            <a:endParaRPr lang="en-US" sz="800" b="1" dirty="0">
              <a:solidFill>
                <a:schemeClr val="accent2">
                  <a:lumMod val="60000"/>
                  <a:lumOff val="40000"/>
                </a:schemeClr>
              </a:solidFill>
              <a:latin typeface="Helvetica Neue" charset="0"/>
              <a:ea typeface="Helvetica Neue" charset="0"/>
              <a:cs typeface="Helvetica Neue" charset="0"/>
            </a:endParaRPr>
          </a:p>
          <a:p>
            <a:pPr marL="285750" indent="-285750">
              <a:buFont typeface="Arial" charset="0"/>
              <a:buChar char="•"/>
            </a:pPr>
            <a:r>
              <a:rPr lang="en-US" sz="1500" dirty="0">
                <a:latin typeface="Helvetica Neue" charset="0"/>
                <a:ea typeface="Helvetica Neue" charset="0"/>
                <a:cs typeface="Helvetica Neue" charset="0"/>
              </a:rPr>
              <a:t>Growth and abundance of expertise, promotional freedoms and pursuing expansion of your awareness have brought in new opportunities for professional responsibility and recognition.</a:t>
            </a:r>
          </a:p>
          <a:p>
            <a:pPr marL="285750" indent="-285750">
              <a:buFont typeface="Arial" charset="0"/>
              <a:buChar char="•"/>
            </a:pPr>
            <a:r>
              <a:rPr lang="en-US" sz="1500" dirty="0">
                <a:latin typeface="Helvetica Neue" charset="0"/>
                <a:ea typeface="Helvetica Neue" charset="0"/>
                <a:cs typeface="Helvetica Neue" charset="0"/>
              </a:rPr>
              <a:t>Your home, family, or emotional foundation may be strained and cannot support growth.</a:t>
            </a:r>
          </a:p>
          <a:p>
            <a:pPr marL="285750" indent="-285750">
              <a:buFont typeface="Arial" charset="0"/>
              <a:buChar char="•"/>
            </a:pPr>
            <a:r>
              <a:rPr lang="en-US" sz="1500" dirty="0">
                <a:latin typeface="Helvetica Neue" charset="0"/>
                <a:ea typeface="Helvetica Neue" charset="0"/>
                <a:cs typeface="Helvetica Neue" charset="0"/>
              </a:rPr>
              <a:t>You may need to pick and choose what to keep and what to let go of.</a:t>
            </a:r>
          </a:p>
          <a:p>
            <a:pPr marL="285750" indent="-285750">
              <a:buFont typeface="Arial" charset="0"/>
              <a:buChar char="•"/>
            </a:pPr>
            <a:endParaRPr lang="en-US" sz="800" dirty="0">
              <a:solidFill>
                <a:schemeClr val="accent2">
                  <a:lumMod val="60000"/>
                  <a:lumOff val="40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AEBA4FDB-05DB-B24F-8D9A-5AE02F73A0BB}"/>
              </a:ext>
            </a:extLst>
          </p:cNvPr>
          <p:cNvSpPr/>
          <p:nvPr/>
        </p:nvSpPr>
        <p:spPr>
          <a:xfrm>
            <a:off x="4041490" y="7618"/>
            <a:ext cx="3551502" cy="3323987"/>
          </a:xfrm>
          <a:prstGeom prst="rect">
            <a:avLst/>
          </a:prstGeom>
          <a:solidFill>
            <a:schemeClr val="bg1"/>
          </a:solidFill>
        </p:spPr>
        <p:txBody>
          <a:bodyPr wrap="square">
            <a:spAutoFit/>
          </a:bodyPr>
          <a:lstStyle/>
          <a:p>
            <a:pPr algn="ctr"/>
            <a:r>
              <a:rPr lang="en-US" sz="2400" dirty="0">
                <a:solidFill>
                  <a:schemeClr val="accent6"/>
                </a:solidFill>
                <a:latin typeface="Helvetica Neue" charset="0"/>
                <a:ea typeface="Helvetica Neue" charset="0"/>
                <a:cs typeface="Helvetica Neue" charset="0"/>
              </a:rPr>
              <a:t>March 12-24</a:t>
            </a:r>
            <a:br>
              <a:rPr lang="en-US" sz="1400" b="1" dirty="0">
                <a:latin typeface="Helvetica Neue" charset="0"/>
                <a:ea typeface="Helvetica Neue" charset="0"/>
                <a:cs typeface="Helvetica Neue" charset="0"/>
              </a:rPr>
            </a:br>
            <a:r>
              <a:rPr lang="en-US" sz="1400" b="1" dirty="0">
                <a:latin typeface="Helvetica Neue" charset="0"/>
                <a:ea typeface="Helvetica Neue" charset="0"/>
                <a:cs typeface="Helvetica Neue" charset="0"/>
              </a:rPr>
              <a:t>NN 24° Can quincunx Lilith 24° </a:t>
            </a:r>
            <a:r>
              <a:rPr lang="en-US" sz="1400" b="1" dirty="0" err="1">
                <a:latin typeface="Helvetica Neue" charset="0"/>
                <a:ea typeface="Helvetica Neue" charset="0"/>
                <a:cs typeface="Helvetica Neue" charset="0"/>
              </a:rPr>
              <a:t>Aqu</a:t>
            </a:r>
            <a:endParaRPr lang="en-US" sz="1400" dirty="0">
              <a:solidFill>
                <a:schemeClr val="accent2">
                  <a:lumMod val="60000"/>
                  <a:lumOff val="40000"/>
                </a:schemeClr>
              </a:solidFill>
              <a:latin typeface="Helvetica" pitchFamily="2" charset="0"/>
            </a:endParaRPr>
          </a:p>
          <a:p>
            <a:pPr algn="ctr"/>
            <a:endParaRPr lang="en-US" sz="800" b="1" dirty="0">
              <a:latin typeface="Helvetica Neue" charset="0"/>
              <a:ea typeface="Helvetica Neue" charset="0"/>
              <a:cs typeface="Helvetica Neue" charset="0"/>
            </a:endParaRPr>
          </a:p>
          <a:p>
            <a:pPr algn="ctr"/>
            <a:r>
              <a:rPr lang="en-US" dirty="0">
                <a:solidFill>
                  <a:srgbClr val="FFC000"/>
                </a:solidFill>
                <a:latin typeface="Helvetica Neue" charset="0"/>
                <a:ea typeface="Helvetica Neue" charset="0"/>
                <a:cs typeface="Helvetica Neue" charset="0"/>
              </a:rPr>
              <a:t>Revise, Rearrange and Getting Ready to Establish a New Order</a:t>
            </a:r>
          </a:p>
          <a:p>
            <a:pPr algn="ctr"/>
            <a:endParaRPr lang="en-US" sz="800" b="1" dirty="0">
              <a:solidFill>
                <a:schemeClr val="accent2">
                  <a:lumMod val="60000"/>
                  <a:lumOff val="40000"/>
                </a:schemeClr>
              </a:solidFill>
              <a:latin typeface="Helvetica Neue" charset="0"/>
              <a:ea typeface="Helvetica Neue" charset="0"/>
              <a:cs typeface="Helvetica Neue" charset="0"/>
            </a:endParaRPr>
          </a:p>
          <a:p>
            <a:pPr marL="285750" lvl="1" indent="-285750">
              <a:buFont typeface="Arial" charset="0"/>
              <a:buChar char="•"/>
            </a:pPr>
            <a:r>
              <a:rPr lang="en-US" sz="1500" dirty="0">
                <a:latin typeface="Helvetica Neue" charset="0"/>
                <a:ea typeface="Helvetica Neue" charset="0"/>
                <a:cs typeface="Helvetica Neue" charset="0"/>
              </a:rPr>
              <a:t>Unexpected inconvenience of expectations from friends or group.</a:t>
            </a:r>
          </a:p>
          <a:p>
            <a:pPr marL="285750" lvl="1" indent="-285750">
              <a:buFont typeface="Arial" charset="0"/>
              <a:buChar char="•"/>
            </a:pPr>
            <a:r>
              <a:rPr lang="en-US" sz="1500" dirty="0">
                <a:latin typeface="Helvetica Neue" charset="0"/>
                <a:ea typeface="Helvetica Neue" charset="0"/>
                <a:cs typeface="Helvetica Neue" charset="0"/>
              </a:rPr>
              <a:t>Angry, looking at ‘foundation of self, home or family’ - seeing the need to change your ‘feelings for security’.</a:t>
            </a:r>
          </a:p>
          <a:p>
            <a:pPr marL="285750" lvl="1" indent="-285750">
              <a:buFont typeface="Arial" charset="0"/>
              <a:buChar char="•"/>
            </a:pPr>
            <a:r>
              <a:rPr lang="en-US" sz="1500" dirty="0">
                <a:latin typeface="Helvetica Neue" charset="0"/>
                <a:ea typeface="Helvetica Neue" charset="0"/>
                <a:cs typeface="Helvetica Neue" charset="0"/>
              </a:rPr>
              <a:t>Has excessive ambition and need for social accomplishment gotten you into this </a:t>
            </a:r>
            <a:r>
              <a:rPr lang="en-US" sz="1500" dirty="0" err="1">
                <a:latin typeface="Helvetica Neue" charset="0"/>
                <a:ea typeface="Helvetica Neue" charset="0"/>
                <a:cs typeface="Helvetica Neue" charset="0"/>
              </a:rPr>
              <a:t>quandry</a:t>
            </a:r>
            <a:r>
              <a:rPr lang="en-US" sz="1500" dirty="0">
                <a:latin typeface="Helvetica Neue" charset="0"/>
                <a:ea typeface="Helvetica Neue" charset="0"/>
                <a:cs typeface="Helvetica Neue" charset="0"/>
              </a:rPr>
              <a:t>?</a:t>
            </a:r>
          </a:p>
        </p:txBody>
      </p:sp>
      <p:sp>
        <p:nvSpPr>
          <p:cNvPr id="21" name="Rectangle 20"/>
          <p:cNvSpPr/>
          <p:nvPr/>
        </p:nvSpPr>
        <p:spPr>
          <a:xfrm>
            <a:off x="577771" y="-744787"/>
            <a:ext cx="3026791" cy="523220"/>
          </a:xfrm>
          <a:prstGeom prst="rect">
            <a:avLst/>
          </a:prstGeom>
        </p:spPr>
        <p:txBody>
          <a:bodyPr wrap="none">
            <a:spAutoFit/>
          </a:bodyPr>
          <a:lstStyle/>
          <a:p>
            <a:pPr algn="ctr"/>
            <a:r>
              <a:rPr lang="en-US" dirty="0">
                <a:solidFill>
                  <a:srgbClr val="FFFFFF"/>
                </a:solidFill>
                <a:latin typeface="Helvetica Neue Light" charset="0"/>
                <a:ea typeface="Helvetica Neue Light" charset="0"/>
                <a:cs typeface="Helvetica Neue Light" charset="0"/>
              </a:rPr>
              <a:t>Realignment of </a:t>
            </a:r>
            <a:r>
              <a:rPr lang="en-US" sz="2800" b="1" dirty="0">
                <a:solidFill>
                  <a:srgbClr val="FFFFFF"/>
                </a:solidFill>
                <a:latin typeface="Helvetica Neue Light" charset="0"/>
                <a:ea typeface="Helvetica Neue Light" charset="0"/>
                <a:cs typeface="Helvetica Neue Light" charset="0"/>
              </a:rPr>
              <a:t>Power</a:t>
            </a:r>
            <a:r>
              <a:rPr lang="en-US" dirty="0">
                <a:solidFill>
                  <a:schemeClr val="accent6"/>
                </a:solidFill>
                <a:latin typeface="Helvetica Neue" charset="0"/>
                <a:ea typeface="Helvetica Neue" charset="0"/>
                <a:cs typeface="Helvetica Neue" charset="0"/>
              </a:rPr>
              <a:t>...</a:t>
            </a:r>
          </a:p>
        </p:txBody>
      </p:sp>
      <p:sp>
        <p:nvSpPr>
          <p:cNvPr id="22" name="Rectangle 21">
            <a:extLst>
              <a:ext uri="{FF2B5EF4-FFF2-40B4-BE49-F238E27FC236}">
                <a16:creationId xmlns:a16="http://schemas.microsoft.com/office/drawing/2014/main" id="{AEBA4FDB-05DB-B24F-8D9A-5AE02F73A0BB}"/>
              </a:ext>
            </a:extLst>
          </p:cNvPr>
          <p:cNvSpPr/>
          <p:nvPr/>
        </p:nvSpPr>
        <p:spPr>
          <a:xfrm>
            <a:off x="7834828" y="3610287"/>
            <a:ext cx="4357172" cy="3185487"/>
          </a:xfrm>
          <a:prstGeom prst="rect">
            <a:avLst/>
          </a:prstGeom>
          <a:solidFill>
            <a:schemeClr val="bg1"/>
          </a:solidFill>
        </p:spPr>
        <p:txBody>
          <a:bodyPr wrap="square">
            <a:spAutoFit/>
          </a:bodyPr>
          <a:lstStyle/>
          <a:p>
            <a:pPr algn="ctr"/>
            <a:r>
              <a:rPr lang="en-US" sz="2400" dirty="0">
                <a:solidFill>
                  <a:schemeClr val="accent6"/>
                </a:solidFill>
                <a:latin typeface="Helvetica Neue" charset="0"/>
                <a:ea typeface="Helvetica Neue" charset="0"/>
                <a:cs typeface="Helvetica Neue" charset="0"/>
              </a:rPr>
              <a:t>March 30 – April 5</a:t>
            </a:r>
            <a:br>
              <a:rPr lang="en-US" sz="1400" b="1" dirty="0">
                <a:latin typeface="Helvetica Neue" charset="0"/>
                <a:ea typeface="Helvetica Neue" charset="0"/>
                <a:cs typeface="Helvetica Neue" charset="0"/>
              </a:rPr>
            </a:br>
            <a:r>
              <a:rPr lang="en-US" sz="1400" b="1" dirty="0">
                <a:latin typeface="Helvetica Neue" charset="0"/>
                <a:ea typeface="Helvetica Neue" charset="0"/>
                <a:cs typeface="Helvetica Neue" charset="0"/>
              </a:rPr>
              <a:t>PL 23° Capricorn oppose NN 23° Cancer</a:t>
            </a:r>
            <a:endParaRPr lang="en-US" sz="1400" dirty="0">
              <a:latin typeface="Helvetica Neue" charset="0"/>
              <a:ea typeface="Helvetica Neue" charset="0"/>
              <a:cs typeface="Helvetica Neue" charset="0"/>
            </a:endParaRPr>
          </a:p>
          <a:p>
            <a:pPr algn="ctr"/>
            <a:endParaRPr lang="en-US" sz="1000" b="1" dirty="0">
              <a:latin typeface="Helvetica Neue" charset="0"/>
              <a:ea typeface="Helvetica Neue" charset="0"/>
              <a:cs typeface="Helvetica Neue" charset="0"/>
            </a:endParaRPr>
          </a:p>
          <a:p>
            <a:pPr algn="ctr"/>
            <a:r>
              <a:rPr lang="en-US" dirty="0">
                <a:solidFill>
                  <a:srgbClr val="FFC000"/>
                </a:solidFill>
                <a:latin typeface="Helvetica Neue" charset="0"/>
                <a:ea typeface="Helvetica Neue" charset="0"/>
                <a:cs typeface="Helvetica Neue" charset="0"/>
              </a:rPr>
              <a:t>Polarity Shift. Realignment of Power.</a:t>
            </a:r>
          </a:p>
          <a:p>
            <a:pPr marL="285750" indent="-285750">
              <a:buFont typeface="Arial" charset="0"/>
              <a:buChar char="•"/>
            </a:pPr>
            <a:r>
              <a:rPr lang="en-US" sz="1500" dirty="0">
                <a:latin typeface="Helvetica" charset="0"/>
                <a:ea typeface="Helvetica" charset="0"/>
                <a:cs typeface="Helvetica" charset="0"/>
              </a:rPr>
              <a:t>Complete empowerment to address and align with your ‘true self’, your inner passions and soul purpose for being on this planet.</a:t>
            </a:r>
          </a:p>
          <a:p>
            <a:pPr marL="285750" indent="-285750">
              <a:buFont typeface="Arial" charset="0"/>
              <a:buChar char="•"/>
            </a:pPr>
            <a:r>
              <a:rPr lang="en-US" sz="1500" dirty="0">
                <a:latin typeface="Helvetica" charset="0"/>
                <a:ea typeface="Helvetica" charset="0"/>
                <a:cs typeface="Helvetica" charset="0"/>
              </a:rPr>
              <a:t>Realization that past authority, reputation serving the ‘status quo’ conservative operations are no longer fulfilling or efficient.</a:t>
            </a:r>
          </a:p>
          <a:p>
            <a:pPr marL="285750" indent="-285750">
              <a:buFont typeface="Arial" charset="0"/>
              <a:buChar char="•"/>
            </a:pPr>
            <a:r>
              <a:rPr lang="en-US" sz="1500" dirty="0">
                <a:latin typeface="Helvetica" charset="0"/>
                <a:ea typeface="Helvetica" charset="0"/>
                <a:cs typeface="Helvetica" charset="0"/>
              </a:rPr>
              <a:t>Forced or fated changes, to get you back on your ’soul’ path, or powerful reinforcement for it if you are already on it. </a:t>
            </a:r>
          </a:p>
        </p:txBody>
      </p:sp>
    </p:spTree>
    <p:extLst>
      <p:ext uri="{BB962C8B-B14F-4D97-AF65-F5344CB8AC3E}">
        <p14:creationId xmlns:p14="http://schemas.microsoft.com/office/powerpoint/2010/main" val="32119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97"/>
            <a:ext cx="12205252" cy="1877437"/>
          </a:xfrm>
          <a:prstGeom prst="rect">
            <a:avLst/>
          </a:prstGeom>
          <a:noFill/>
        </p:spPr>
        <p:txBody>
          <a:bodyPr wrap="square" rtlCol="0">
            <a:spAutoFit/>
          </a:bodyPr>
          <a:lstStyle/>
          <a:p>
            <a:pPr algn="ctr"/>
            <a:r>
              <a:rPr lang="en-US" sz="4800" dirty="0">
                <a:latin typeface="Helvetica Neue Medium"/>
                <a:cs typeface="Helvetica Neue Medium"/>
              </a:rPr>
              <a:t>Pluto </a:t>
            </a:r>
            <a:r>
              <a:rPr lang="en-US" sz="4800" dirty="0">
                <a:latin typeface="Helvetica Neue Thin"/>
                <a:cs typeface="Helvetica Neue Thin"/>
              </a:rPr>
              <a:t>in Capricorn </a:t>
            </a:r>
          </a:p>
          <a:p>
            <a:pPr lvl="0" algn="ctr"/>
            <a:r>
              <a:rPr lang="en-US" sz="2000" dirty="0">
                <a:latin typeface="Helvetica Neue" charset="0"/>
                <a:ea typeface="Helvetica Neue" charset="0"/>
                <a:cs typeface="Helvetica Neue" charset="0"/>
              </a:rPr>
              <a:t>January 2008 – January 2024 (16 years)</a:t>
            </a:r>
          </a:p>
          <a:p>
            <a:pPr algn="ctr"/>
            <a:endParaRPr lang="en-US" sz="4800" dirty="0">
              <a:latin typeface="Helvetica Neue Thin"/>
              <a:cs typeface="Helvetica Neue Thin"/>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97" y="-140679"/>
            <a:ext cx="1985006" cy="1532157"/>
          </a:xfrm>
          <a:prstGeom prst="rect">
            <a:avLst/>
          </a:prstGeom>
        </p:spPr>
      </p:pic>
      <p:sp>
        <p:nvSpPr>
          <p:cNvPr id="5" name="Rectangle 4"/>
          <p:cNvSpPr/>
          <p:nvPr/>
        </p:nvSpPr>
        <p:spPr>
          <a:xfrm>
            <a:off x="219456" y="1394192"/>
            <a:ext cx="11471073" cy="7232749"/>
          </a:xfrm>
          <a:prstGeom prst="rect">
            <a:avLst/>
          </a:prstGeom>
        </p:spPr>
        <p:txBody>
          <a:bodyPr wrap="square">
            <a:spAutoFit/>
          </a:bodyPr>
          <a:lstStyle/>
          <a:p>
            <a:pPr lvl="0"/>
            <a:r>
              <a:rPr lang="en-US" sz="2400" dirty="0">
                <a:solidFill>
                  <a:schemeClr val="accent6"/>
                </a:solidFill>
                <a:latin typeface="Helvetica Neue" charset="0"/>
                <a:ea typeface="Helvetica Neue" charset="0"/>
                <a:cs typeface="Helvetica Neue" charset="0"/>
              </a:rPr>
              <a:t>As Humanity, we are at the point of synthesis with this Pluto cycle:</a:t>
            </a:r>
          </a:p>
          <a:p>
            <a:pPr lvl="0"/>
            <a:r>
              <a:rPr lang="en-US" sz="2400" b="1" u="sng" dirty="0">
                <a:solidFill>
                  <a:schemeClr val="accent6"/>
                </a:solidFill>
                <a:latin typeface="Helvetica Neue" charset="0"/>
                <a:ea typeface="Helvetica Neue" charset="0"/>
                <a:cs typeface="Helvetica Neue" charset="0"/>
              </a:rPr>
              <a:t>permanently</a:t>
            </a:r>
            <a:r>
              <a:rPr lang="en-US" sz="2400" b="1" dirty="0">
                <a:solidFill>
                  <a:schemeClr val="accent6"/>
                </a:solidFill>
                <a:latin typeface="Helvetica Neue" charset="0"/>
                <a:ea typeface="Helvetica Neue" charset="0"/>
                <a:cs typeface="Helvetica Neue" charset="0"/>
              </a:rPr>
              <a:t> </a:t>
            </a:r>
            <a:r>
              <a:rPr lang="en-US" sz="2400" dirty="0">
                <a:solidFill>
                  <a:schemeClr val="accent6"/>
                </a:solidFill>
                <a:latin typeface="Helvetica Neue" charset="0"/>
                <a:ea typeface="Helvetica Neue" charset="0"/>
                <a:cs typeface="Helvetica Neue" charset="0"/>
              </a:rPr>
              <a:t>changing our unconscious psyches - at the core level</a:t>
            </a:r>
            <a:r>
              <a:rPr lang="en-US" sz="2400" b="1" dirty="0">
                <a:solidFill>
                  <a:schemeClr val="accent6"/>
                </a:solidFill>
                <a:latin typeface="Helvetica Neue" charset="0"/>
                <a:ea typeface="Helvetica Neue" charset="0"/>
                <a:cs typeface="Helvetica Neue" charset="0"/>
              </a:rPr>
              <a:t>.</a:t>
            </a:r>
          </a:p>
          <a:p>
            <a:pPr lvl="0" algn="ctr"/>
            <a:endParaRPr lang="en-US" sz="800" b="1" dirty="0">
              <a:solidFill>
                <a:schemeClr val="accent6"/>
              </a:solidFill>
              <a:latin typeface="Helvetica Neue" charset="0"/>
              <a:ea typeface="Helvetica Neue" charset="0"/>
              <a:cs typeface="Helvetica Neue" charset="0"/>
            </a:endParaRPr>
          </a:p>
          <a:p>
            <a:pPr lvl="0"/>
            <a:r>
              <a:rPr lang="en-US" sz="2000" dirty="0">
                <a:latin typeface="Helvetica Neue" charset="0"/>
                <a:ea typeface="Helvetica Neue" charset="0"/>
                <a:cs typeface="Helvetica Neue" charset="0"/>
              </a:rPr>
              <a:t>Demonstrating, sharing and communicating what we have learned. </a:t>
            </a:r>
          </a:p>
          <a:p>
            <a:pPr lvl="0"/>
            <a:br>
              <a:rPr lang="en-US" sz="2000" dirty="0">
                <a:solidFill>
                  <a:srgbClr val="FFC000"/>
                </a:solidFill>
                <a:latin typeface="Helvetica Neue" charset="0"/>
                <a:ea typeface="Helvetica Neue" charset="0"/>
                <a:cs typeface="Helvetica Neue" charset="0"/>
              </a:rPr>
            </a:br>
            <a:r>
              <a:rPr lang="en-US" dirty="0">
                <a:solidFill>
                  <a:schemeClr val="accent6"/>
                </a:solidFill>
                <a:latin typeface="Helvetica Neue" charset="0"/>
                <a:ea typeface="Helvetica Neue" charset="0"/>
                <a:cs typeface="Helvetica Neue" charset="0"/>
              </a:rPr>
              <a:t>This year, starting in February - Pluto will reach the last quarter mark of it’s journey through Capricorn.</a:t>
            </a:r>
          </a:p>
          <a:p>
            <a:pPr lvl="0" algn="ctr"/>
            <a:endParaRPr lang="en-US" sz="1000" dirty="0">
              <a:latin typeface="Helvetica Neue" charset="0"/>
              <a:ea typeface="Helvetica Neue" charset="0"/>
              <a:cs typeface="Helvetica Neue" charset="0"/>
            </a:endParaRPr>
          </a:p>
          <a:p>
            <a:pPr lvl="0" algn="ctr"/>
            <a:r>
              <a:rPr lang="en-US" sz="2000" b="1" dirty="0">
                <a:solidFill>
                  <a:srgbClr val="FFC000"/>
                </a:solidFill>
                <a:latin typeface="Helvetica Neue" charset="0"/>
                <a:ea typeface="Helvetica Neue" charset="0"/>
                <a:cs typeface="Helvetica Neue" charset="0"/>
              </a:rPr>
              <a:t>Reorientation – Bringing in a ‘Crisis in Consciousness’</a:t>
            </a:r>
          </a:p>
          <a:p>
            <a:pPr lvl="0" algn="ctr"/>
            <a:endParaRPr lang="en-US" sz="1000" b="1" dirty="0">
              <a:solidFill>
                <a:srgbClr val="FFC000"/>
              </a:solidFill>
              <a:latin typeface="Helvetica Neue" charset="0"/>
              <a:ea typeface="Helvetica Neue" charset="0"/>
              <a:cs typeface="Helvetica Neue" charset="0"/>
            </a:endParaRPr>
          </a:p>
          <a:p>
            <a:pPr lvl="0" algn="ctr"/>
            <a:r>
              <a:rPr lang="en-US" sz="1600" dirty="0">
                <a:latin typeface="Helvetica Neue" charset="0"/>
                <a:ea typeface="Helvetica Neue" charset="0"/>
                <a:cs typeface="Helvetica Neue" charset="0"/>
              </a:rPr>
              <a:t>This will test or break us - holding us accountable (endings and/or beginnings) – for our karma due </a:t>
            </a:r>
          </a:p>
          <a:p>
            <a:pPr lvl="0" algn="ctr"/>
            <a:r>
              <a:rPr lang="en-US" sz="1600" dirty="0">
                <a:solidFill>
                  <a:schemeClr val="accent6"/>
                </a:solidFill>
                <a:latin typeface="Helvetica Neue" charset="0"/>
                <a:ea typeface="Helvetica Neue" charset="0"/>
                <a:cs typeface="Helvetica Neue" charset="0"/>
              </a:rPr>
              <a:t>Turning away from old responsibilities/accomplishments and following new inspirations.</a:t>
            </a:r>
          </a:p>
          <a:p>
            <a:pPr lvl="0" algn="ctr"/>
            <a:r>
              <a:rPr lang="en-US" sz="1600" dirty="0">
                <a:latin typeface="Helvetica Neue" charset="0"/>
                <a:ea typeface="Helvetica Neue" charset="0"/>
                <a:cs typeface="Helvetica Neue" charset="0"/>
              </a:rPr>
              <a:t>We will all have the choice to ‘to be reborn into a new conscious reality’ – one of life, birth, healing, energy, light, and love.</a:t>
            </a:r>
            <a:endParaRPr lang="en-US" sz="1600" dirty="0">
              <a:solidFill>
                <a:schemeClr val="accent6"/>
              </a:solidFill>
              <a:latin typeface="Helvetica Neue" charset="0"/>
              <a:ea typeface="Helvetica Neue" charset="0"/>
              <a:cs typeface="Helvetica Neue" charset="0"/>
            </a:endParaRPr>
          </a:p>
          <a:p>
            <a:pPr lvl="0" algn="ctr"/>
            <a:endParaRPr lang="en-US" sz="2000" dirty="0">
              <a:solidFill>
                <a:schemeClr val="accent6"/>
              </a:solidFill>
              <a:latin typeface="Helvetica Neue" charset="0"/>
              <a:ea typeface="Helvetica Neue" charset="0"/>
              <a:cs typeface="Helvetica Neue" charset="0"/>
            </a:endParaRPr>
          </a:p>
          <a:p>
            <a:pPr algn="ctr"/>
            <a:r>
              <a:rPr lang="en-US" sz="3200" dirty="0">
                <a:solidFill>
                  <a:schemeClr val="accent2">
                    <a:lumMod val="60000"/>
                    <a:lumOff val="40000"/>
                  </a:schemeClr>
                </a:solidFill>
                <a:latin typeface="Helvetica Neue" charset="0"/>
                <a:ea typeface="Helvetica Neue" charset="0"/>
                <a:cs typeface="Helvetica Neue" charset="0"/>
              </a:rPr>
              <a:t>20°, 21°, </a:t>
            </a:r>
            <a:r>
              <a:rPr lang="en-US" sz="3200" dirty="0">
                <a:solidFill>
                  <a:srgbClr val="FFC000"/>
                </a:solidFill>
                <a:latin typeface="Helvetica Neue" charset="0"/>
                <a:ea typeface="Helvetica Neue" charset="0"/>
                <a:cs typeface="Helvetica Neue" charset="0"/>
              </a:rPr>
              <a:t>22°, 23°,  </a:t>
            </a:r>
            <a:r>
              <a:rPr lang="en-US" sz="1600" dirty="0">
                <a:solidFill>
                  <a:schemeClr val="accent2">
                    <a:lumMod val="60000"/>
                    <a:lumOff val="40000"/>
                  </a:schemeClr>
                </a:solidFill>
                <a:latin typeface="Helvetica Neue" charset="0"/>
                <a:ea typeface="Helvetica Neue" charset="0"/>
                <a:cs typeface="Helvetica Neue" charset="0"/>
              </a:rPr>
              <a:t>Capricorn in 2019</a:t>
            </a:r>
          </a:p>
          <a:p>
            <a:pPr lvl="0" algn="ctr"/>
            <a:r>
              <a:rPr lang="en-US" sz="1600" dirty="0">
                <a:latin typeface="Helvetica Neue" charset="0"/>
                <a:ea typeface="Helvetica Neue" charset="0"/>
                <a:cs typeface="Helvetica Neue" charset="0"/>
              </a:rPr>
              <a:t>These four degrees are being ‘cooked’ in all of our charts, all year. </a:t>
            </a:r>
          </a:p>
          <a:p>
            <a:pPr lvl="0" algn="ctr"/>
            <a:endParaRPr lang="en-US" sz="2000" dirty="0">
              <a:latin typeface="Helvetica Neue" charset="0"/>
              <a:ea typeface="Helvetica Neue" charset="0"/>
              <a:cs typeface="Helvetica Neue" charset="0"/>
            </a:endParaRPr>
          </a:p>
          <a:p>
            <a:pPr lvl="0" algn="ctr"/>
            <a:r>
              <a:rPr lang="en-US" sz="1600" dirty="0">
                <a:solidFill>
                  <a:schemeClr val="accent6"/>
                </a:solidFill>
                <a:latin typeface="Helvetica Neue" charset="0"/>
                <a:ea typeface="Helvetica Neue" charset="0"/>
                <a:cs typeface="Helvetica Neue" charset="0"/>
              </a:rPr>
              <a:t>By 2024 we will understand -- and honor what is ultimately at stake</a:t>
            </a:r>
            <a:r>
              <a:rPr lang="is-IS" sz="1600" dirty="0">
                <a:solidFill>
                  <a:schemeClr val="accent6"/>
                </a:solidFill>
                <a:latin typeface="Helvetica Neue" charset="0"/>
                <a:ea typeface="Helvetica Neue" charset="0"/>
                <a:cs typeface="Helvetica Neue" charset="0"/>
              </a:rPr>
              <a:t>…</a:t>
            </a:r>
            <a:r>
              <a:rPr lang="en-US" sz="1600" dirty="0">
                <a:solidFill>
                  <a:schemeClr val="accent6"/>
                </a:solidFill>
                <a:latin typeface="Helvetica Neue" charset="0"/>
                <a:ea typeface="Helvetica Neue" charset="0"/>
                <a:cs typeface="Helvetica Neue" charset="0"/>
              </a:rPr>
              <a:t> </a:t>
            </a:r>
          </a:p>
          <a:p>
            <a:pPr algn="ctr"/>
            <a:r>
              <a:rPr lang="en-US" sz="2000" b="1" dirty="0">
                <a:latin typeface="Helvetica Neue" charset="0"/>
                <a:ea typeface="Helvetica Neue" charset="0"/>
                <a:cs typeface="Helvetica Neue" charset="0"/>
              </a:rPr>
              <a:t>Stewardship and Protection of our Earth, Our Heritage, Home, Family, Real Estate,</a:t>
            </a:r>
            <a:br>
              <a:rPr lang="en-US" sz="2000" b="1" dirty="0">
                <a:latin typeface="Helvetica Neue" charset="0"/>
                <a:ea typeface="Helvetica Neue" charset="0"/>
                <a:cs typeface="Helvetica Neue" charset="0"/>
              </a:rPr>
            </a:br>
            <a:r>
              <a:rPr lang="en-US" sz="2000" b="1" dirty="0">
                <a:latin typeface="Helvetica Neue" charset="0"/>
                <a:ea typeface="Helvetica Neue" charset="0"/>
                <a:cs typeface="Helvetica Neue" charset="0"/>
              </a:rPr>
              <a:t>Land, or Our Core Foundation.</a:t>
            </a:r>
          </a:p>
          <a:p>
            <a:pPr lvl="0" algn="ctr"/>
            <a:endParaRPr lang="en-US" sz="1600" dirty="0">
              <a:latin typeface="Helvetica Neue" charset="0"/>
              <a:ea typeface="Helvetica Neue" charset="0"/>
              <a:cs typeface="Helvetica Neue" charset="0"/>
            </a:endParaRPr>
          </a:p>
          <a:p>
            <a:pPr lvl="0" algn="ctr"/>
            <a:endParaRPr lang="en-US" sz="1600" dirty="0">
              <a:solidFill>
                <a:schemeClr val="accent6"/>
              </a:solidFill>
              <a:latin typeface="Helvetica Neue" charset="0"/>
              <a:ea typeface="Helvetica Neue" charset="0"/>
              <a:cs typeface="Helvetica Neue" charset="0"/>
            </a:endParaRPr>
          </a:p>
          <a:p>
            <a:pPr algn="ctr"/>
            <a:endParaRPr lang="en-US" sz="3200" dirty="0">
              <a:latin typeface="Helvetica Neue" charset="0"/>
              <a:ea typeface="Helvetica Neue" charset="0"/>
              <a:cs typeface="Helvetica Neue" charset="0"/>
            </a:endParaRPr>
          </a:p>
          <a:p>
            <a:pPr lvl="0" algn="ctr"/>
            <a:endParaRPr lang="en-US" sz="1600" dirty="0">
              <a:solidFill>
                <a:schemeClr val="accent6"/>
              </a:solidFill>
              <a:latin typeface="Helvetica Neue" charset="0"/>
              <a:ea typeface="Helvetica Neue" charset="0"/>
              <a:cs typeface="Helvetica Neue" charset="0"/>
            </a:endParaRPr>
          </a:p>
          <a:p>
            <a:pPr marL="285750" lvl="0" indent="-285750" algn="ctr">
              <a:buFont typeface="Arial" charset="0"/>
              <a:buChar char="•"/>
            </a:pPr>
            <a:br>
              <a:rPr lang="en-US" b="1" dirty="0">
                <a:latin typeface="Helvetica Neue" charset="0"/>
                <a:ea typeface="Helvetica Neue" charset="0"/>
                <a:cs typeface="Helvetica Neue" charset="0"/>
              </a:rPr>
            </a:br>
            <a:endParaRPr lang="en-US" b="1" dirty="0">
              <a:latin typeface="Helvetica Neue" charset="0"/>
              <a:ea typeface="Helvetica Neue" charset="0"/>
              <a:cs typeface="Helvetica Neue"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582" y="1249676"/>
            <a:ext cx="12434105" cy="68017"/>
          </a:xfrm>
          <a:prstGeom prst="rect">
            <a:avLst/>
          </a:prstGeom>
        </p:spPr>
      </p:pic>
      <p:pic>
        <p:nvPicPr>
          <p:cNvPr id="7" name="Picture 2" descr="http://fc03.deviantart.net/fs70/f/2012/221/8/d/pluto__hades__by_arcosart-d5agykn.jpg">
            <a:extLst>
              <a:ext uri="{FF2B5EF4-FFF2-40B4-BE49-F238E27FC236}">
                <a16:creationId xmlns:a16="http://schemas.microsoft.com/office/drawing/2014/main" id="{C39A1DE1-7F40-401A-A2DF-19ABBF662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3219" y="0"/>
            <a:ext cx="2235908" cy="250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602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B46041-85EA-6D49-A3DD-7051A2DEA81E}"/>
              </a:ext>
            </a:extLst>
          </p:cNvPr>
          <p:cNvSpPr txBox="1"/>
          <p:nvPr/>
        </p:nvSpPr>
        <p:spPr>
          <a:xfrm>
            <a:off x="0" y="6897"/>
            <a:ext cx="12205252" cy="1138773"/>
          </a:xfrm>
          <a:prstGeom prst="rect">
            <a:avLst/>
          </a:prstGeom>
          <a:noFill/>
        </p:spPr>
        <p:txBody>
          <a:bodyPr wrap="square" rtlCol="0">
            <a:spAutoFit/>
          </a:bodyPr>
          <a:lstStyle/>
          <a:p>
            <a:pPr algn="ctr"/>
            <a:r>
              <a:rPr lang="en-US" sz="4800" b="1" dirty="0">
                <a:latin typeface="Helvetica Neue" charset="0"/>
                <a:ea typeface="Helvetica Neue" charset="0"/>
                <a:cs typeface="Helvetica Neue" charset="0"/>
              </a:rPr>
              <a:t>Path</a:t>
            </a:r>
            <a:r>
              <a:rPr lang="en-US" sz="4800" dirty="0">
                <a:latin typeface="Helvetica Neue" charset="0"/>
                <a:ea typeface="Helvetica Neue" charset="0"/>
                <a:cs typeface="Helvetica Neue" charset="0"/>
              </a:rPr>
              <a:t> </a:t>
            </a:r>
            <a:r>
              <a:rPr lang="en-US" sz="4800" dirty="0">
                <a:latin typeface="Helvetica Neue Light" charset="0"/>
                <a:ea typeface="Helvetica Neue Light" charset="0"/>
                <a:cs typeface="Helvetica Neue Light" charset="0"/>
              </a:rPr>
              <a:t>of Spiritual Focus </a:t>
            </a:r>
            <a:br>
              <a:rPr lang="en-US" sz="4800" dirty="0"/>
            </a:br>
            <a:r>
              <a:rPr lang="en-US" sz="2000" b="1" dirty="0"/>
              <a:t>  </a:t>
            </a:r>
            <a:r>
              <a:rPr lang="en-US" sz="2000" dirty="0">
                <a:solidFill>
                  <a:schemeClr val="accent6"/>
                </a:solidFill>
              </a:rPr>
              <a:t>November </a:t>
            </a:r>
            <a:r>
              <a:rPr lang="en-US" sz="2000" dirty="0">
                <a:solidFill>
                  <a:schemeClr val="accent6"/>
                </a:solidFill>
                <a:latin typeface="Helvetica Neue" charset="0"/>
                <a:ea typeface="Helvetica Neue" charset="0"/>
                <a:cs typeface="Helvetica Neue" charset="0"/>
              </a:rPr>
              <a:t>6, 2018 </a:t>
            </a:r>
            <a:r>
              <a:rPr lang="en-US" sz="2000" dirty="0">
                <a:latin typeface="Helvetica Neue" charset="0"/>
                <a:ea typeface="Helvetica Neue" charset="0"/>
                <a:cs typeface="Helvetica Neue" charset="0"/>
              </a:rPr>
              <a:t>– May 5, 2020 (19 mo.)</a:t>
            </a:r>
          </a:p>
        </p:txBody>
      </p:sp>
      <p:pic>
        <p:nvPicPr>
          <p:cNvPr id="9" name="Picture 8">
            <a:extLst>
              <a:ext uri="{FF2B5EF4-FFF2-40B4-BE49-F238E27FC236}">
                <a16:creationId xmlns:a16="http://schemas.microsoft.com/office/drawing/2014/main" id="{32CCBAE3-D130-BE41-A283-C20BF528A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79" y="6627502"/>
            <a:ext cx="12192000" cy="96551"/>
          </a:xfrm>
          <a:prstGeom prst="rect">
            <a:avLst/>
          </a:prstGeom>
        </p:spPr>
      </p:pic>
      <p:sp>
        <p:nvSpPr>
          <p:cNvPr id="10" name="Rectangle 9">
            <a:extLst>
              <a:ext uri="{FF2B5EF4-FFF2-40B4-BE49-F238E27FC236}">
                <a16:creationId xmlns:a16="http://schemas.microsoft.com/office/drawing/2014/main" id="{01CB19F6-6810-2A45-8174-819A6F582D42}"/>
              </a:ext>
            </a:extLst>
          </p:cNvPr>
          <p:cNvSpPr/>
          <p:nvPr/>
        </p:nvSpPr>
        <p:spPr>
          <a:xfrm>
            <a:off x="3974592" y="1409000"/>
            <a:ext cx="8034528" cy="5463034"/>
          </a:xfrm>
          <a:prstGeom prst="rect">
            <a:avLst/>
          </a:prstGeom>
        </p:spPr>
        <p:txBody>
          <a:bodyPr wrap="square">
            <a:spAutoFit/>
          </a:bodyPr>
          <a:lstStyle/>
          <a:p>
            <a:r>
              <a:rPr lang="en-US" sz="2000" b="1" dirty="0">
                <a:solidFill>
                  <a:schemeClr val="accent2">
                    <a:lumMod val="60000"/>
                    <a:lumOff val="40000"/>
                  </a:schemeClr>
                </a:solidFill>
                <a:latin typeface="Helvetica" charset="-18"/>
                <a:ea typeface="Helvetica" charset="-18"/>
                <a:cs typeface="Helvetica" charset="-18"/>
              </a:rPr>
              <a:t>Moons Nodes (+ Eclipses) in Cancer/Capricorn</a:t>
            </a:r>
          </a:p>
          <a:p>
            <a:endParaRPr lang="en-US" sz="2000" b="1" dirty="0">
              <a:solidFill>
                <a:schemeClr val="accent2">
                  <a:lumMod val="60000"/>
                  <a:lumOff val="40000"/>
                </a:schemeClr>
              </a:solidFill>
              <a:latin typeface="Helvetica" charset="-18"/>
              <a:ea typeface="Helvetica" charset="-18"/>
              <a:cs typeface="Helvetica" charset="-18"/>
            </a:endParaRPr>
          </a:p>
          <a:p>
            <a:pPr marL="0" lvl="1"/>
            <a:r>
              <a:rPr lang="en-US" dirty="0">
                <a:latin typeface="Helvetica Neue" charset="0"/>
                <a:ea typeface="Helvetica Neue" charset="0"/>
                <a:cs typeface="Helvetica Neue" charset="0"/>
              </a:rPr>
              <a:t>As a humanity are working on </a:t>
            </a:r>
            <a:r>
              <a:rPr lang="en-US" b="1" u="sng" dirty="0">
                <a:latin typeface="Helvetica Neue" charset="0"/>
                <a:ea typeface="Helvetica Neue" charset="0"/>
                <a:cs typeface="Helvetica Neue" charset="0"/>
              </a:rPr>
              <a:t>balancing our overemphasis</a:t>
            </a:r>
            <a:r>
              <a:rPr lang="en-US" b="1" dirty="0">
                <a:latin typeface="Helvetica Neue" charset="0"/>
                <a:ea typeface="Helvetica Neue" charset="0"/>
                <a:cs typeface="Helvetica Neue" charset="0"/>
              </a:rPr>
              <a:t> </a:t>
            </a:r>
            <a:r>
              <a:rPr lang="en-US" dirty="0">
                <a:latin typeface="Helvetica Neue" charset="0"/>
                <a:ea typeface="Helvetica Neue" charset="0"/>
                <a:cs typeface="Helvetica Neue" charset="0"/>
              </a:rPr>
              <a:t>of </a:t>
            </a:r>
            <a:br>
              <a:rPr lang="en-US" dirty="0">
                <a:latin typeface="Helvetica Neue" charset="0"/>
                <a:ea typeface="Helvetica Neue" charset="0"/>
                <a:cs typeface="Helvetica Neue" charset="0"/>
              </a:rPr>
            </a:br>
            <a:r>
              <a:rPr lang="en-US" b="1" dirty="0">
                <a:solidFill>
                  <a:schemeClr val="accent2">
                    <a:lumMod val="60000"/>
                    <a:lumOff val="40000"/>
                  </a:schemeClr>
                </a:solidFill>
                <a:latin typeface="Helvetica Neue" charset="0"/>
                <a:ea typeface="Helvetica Neue" charset="0"/>
                <a:cs typeface="Helvetica Neue" charset="0"/>
              </a:rPr>
              <a:t>excessive ambition </a:t>
            </a:r>
            <a:r>
              <a:rPr lang="en-US" dirty="0">
                <a:latin typeface="Helvetica Neue" charset="0"/>
                <a:ea typeface="Helvetica Neue" charset="0"/>
                <a:cs typeface="Helvetica Neue" charset="0"/>
              </a:rPr>
              <a:t>and being too focused on social accomplishments </a:t>
            </a:r>
          </a:p>
          <a:p>
            <a:pPr marL="0" lvl="1"/>
            <a:endParaRPr lang="en-US" dirty="0">
              <a:solidFill>
                <a:schemeClr val="accent2">
                  <a:lumMod val="60000"/>
                  <a:lumOff val="40000"/>
                </a:schemeClr>
              </a:solidFill>
              <a:latin typeface="Helvetica Neue" charset="0"/>
              <a:ea typeface="Helvetica Neue" charset="0"/>
              <a:cs typeface="Helvetica Neue" charset="0"/>
            </a:endParaRPr>
          </a:p>
          <a:p>
            <a:pPr marL="0" lvl="1"/>
            <a:r>
              <a:rPr lang="en-US" dirty="0">
                <a:latin typeface="Helvetica Neue" charset="0"/>
                <a:ea typeface="Helvetica Neue" charset="0"/>
                <a:cs typeface="Helvetica Neue" charset="0"/>
              </a:rPr>
              <a:t>by learning how to develop </a:t>
            </a:r>
            <a:r>
              <a:rPr lang="en-US" b="1" dirty="0">
                <a:solidFill>
                  <a:schemeClr val="accent2">
                    <a:lumMod val="60000"/>
                    <a:lumOff val="40000"/>
                  </a:schemeClr>
                </a:solidFill>
                <a:latin typeface="Helvetica Neue" charset="0"/>
                <a:ea typeface="Helvetica Neue" charset="0"/>
                <a:cs typeface="Helvetica Neue" charset="0"/>
              </a:rPr>
              <a:t>‘feelings’ </a:t>
            </a:r>
            <a:r>
              <a:rPr lang="en-US" dirty="0">
                <a:latin typeface="Helvetica Neue" charset="0"/>
                <a:ea typeface="Helvetica Neue" charset="0"/>
                <a:cs typeface="Helvetica Neue" charset="0"/>
              </a:rPr>
              <a:t>and </a:t>
            </a:r>
          </a:p>
          <a:p>
            <a:pPr marL="0" lvl="1"/>
            <a:r>
              <a:rPr lang="en-US" sz="2400" dirty="0">
                <a:solidFill>
                  <a:schemeClr val="accent6"/>
                </a:solidFill>
                <a:latin typeface="Helvetica Neue" charset="0"/>
                <a:ea typeface="Helvetica Neue" charset="0"/>
                <a:cs typeface="Helvetica Neue" charset="0"/>
              </a:rPr>
              <a:t>learning to unconditionally accept ourselves and our feelings for security. To allow ourselves </a:t>
            </a:r>
            <a:r>
              <a:rPr lang="en-US" sz="2400" u="sng" dirty="0">
                <a:solidFill>
                  <a:schemeClr val="accent6"/>
                </a:solidFill>
                <a:latin typeface="Helvetica Neue" charset="0"/>
                <a:ea typeface="Helvetica Neue" charset="0"/>
                <a:cs typeface="Helvetica Neue" charset="0"/>
              </a:rPr>
              <a:t>to be vulnerable </a:t>
            </a:r>
            <a:r>
              <a:rPr lang="en-US" sz="2400" dirty="0">
                <a:solidFill>
                  <a:schemeClr val="accent6"/>
                </a:solidFill>
                <a:latin typeface="Helvetica Neue" charset="0"/>
                <a:ea typeface="Helvetica Neue" charset="0"/>
                <a:cs typeface="Helvetica Neue" charset="0"/>
              </a:rPr>
              <a:t>and </a:t>
            </a:r>
            <a:r>
              <a:rPr lang="en-US" sz="2400" u="sng" dirty="0">
                <a:solidFill>
                  <a:schemeClr val="accent6"/>
                </a:solidFill>
                <a:latin typeface="Helvetica Neue" charset="0"/>
                <a:ea typeface="Helvetica Neue" charset="0"/>
                <a:cs typeface="Helvetica Neue" charset="0"/>
              </a:rPr>
              <a:t>not to loose our sovereignty for humanity</a:t>
            </a:r>
            <a:r>
              <a:rPr lang="en-US" sz="2400" dirty="0">
                <a:solidFill>
                  <a:schemeClr val="accent6"/>
                </a:solidFill>
                <a:latin typeface="Helvetica Neue" charset="0"/>
                <a:ea typeface="Helvetica Neue" charset="0"/>
                <a:cs typeface="Helvetica Neue" charset="0"/>
              </a:rPr>
              <a:t> by getting lost in excessive ambition.</a:t>
            </a:r>
          </a:p>
          <a:p>
            <a:pPr marL="0" lvl="1"/>
            <a:endParaRPr lang="en-US" sz="2400" dirty="0">
              <a:solidFill>
                <a:schemeClr val="accent6"/>
              </a:solidFill>
              <a:latin typeface="Helvetica Neue" charset="0"/>
              <a:ea typeface="Helvetica Neue" charset="0"/>
              <a:cs typeface="Helvetica Neue" charset="0"/>
            </a:endParaRPr>
          </a:p>
          <a:p>
            <a:pPr marL="0" lvl="1"/>
            <a:r>
              <a:rPr lang="en-US" dirty="0">
                <a:solidFill>
                  <a:schemeClr val="accent2">
                    <a:lumMod val="60000"/>
                    <a:lumOff val="40000"/>
                  </a:schemeClr>
                </a:solidFill>
                <a:latin typeface="Helvetica Neue" charset="0"/>
                <a:ea typeface="Helvetica Neue" charset="0"/>
                <a:cs typeface="Helvetica Neue" charset="0"/>
              </a:rPr>
              <a:t>Ultimately focusing on the protection of our families, our heritage, homeland, and planetary foundation </a:t>
            </a:r>
            <a:r>
              <a:rPr lang="en-US" dirty="0">
                <a:latin typeface="Helvetica Neue" charset="0"/>
                <a:ea typeface="Helvetica Neue" charset="0"/>
                <a:cs typeface="Helvetica Neue" charset="0"/>
              </a:rPr>
              <a:t>- </a:t>
            </a:r>
            <a:r>
              <a:rPr lang="en-US" sz="2800" dirty="0">
                <a:latin typeface="Helvetica Neue" charset="0"/>
                <a:ea typeface="Helvetica Neue" charset="0"/>
                <a:cs typeface="Helvetica Neue" charset="0"/>
              </a:rPr>
              <a:t>realizing that ‘all is one’. </a:t>
            </a:r>
          </a:p>
          <a:p>
            <a:endParaRPr lang="en-US" sz="2000" b="1" dirty="0">
              <a:solidFill>
                <a:schemeClr val="accent2">
                  <a:lumMod val="60000"/>
                  <a:lumOff val="40000"/>
                </a:schemeClr>
              </a:solidFill>
              <a:latin typeface="Helvetica" charset="-18"/>
              <a:ea typeface="Helvetica" charset="-18"/>
              <a:cs typeface="Helvetica" charset="-18"/>
            </a:endParaRPr>
          </a:p>
          <a:p>
            <a:pPr marL="0" lvl="1"/>
            <a:endParaRPr lang="en-US" sz="2400" dirty="0">
              <a:solidFill>
                <a:schemeClr val="accent6"/>
              </a:solidFill>
              <a:latin typeface="Helvetica Neue" charset="0"/>
              <a:ea typeface="Helvetica Neue" charset="0"/>
              <a:cs typeface="Helvetica Neue" charset="0"/>
            </a:endParaRPr>
          </a:p>
          <a:p>
            <a:endParaRPr lang="en-US" sz="1600" b="1" dirty="0">
              <a:solidFill>
                <a:schemeClr val="accent6"/>
              </a:solidFill>
              <a:latin typeface="Helvetica Neue" charset="0"/>
              <a:ea typeface="Helvetica Neue" charset="0"/>
              <a:cs typeface="Helvetica Neue" charset="0"/>
            </a:endParaRPr>
          </a:p>
          <a:p>
            <a:pPr lvl="0"/>
            <a:endParaRPr lang="en-US" sz="1100" dirty="0">
              <a:latin typeface="Helvetica Neue" charset="0"/>
              <a:ea typeface="Helvetica Neue" charset="0"/>
              <a:cs typeface="Helvetica Neue" charset="0"/>
            </a:endParaRPr>
          </a:p>
        </p:txBody>
      </p:sp>
      <p:pic>
        <p:nvPicPr>
          <p:cNvPr id="11" name="Picture 10">
            <a:extLst>
              <a:ext uri="{FF2B5EF4-FFF2-40B4-BE49-F238E27FC236}">
                <a16:creationId xmlns:a16="http://schemas.microsoft.com/office/drawing/2014/main" id="{D7CD3D0C-AB3A-924A-956D-752C5C496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582" y="1249676"/>
            <a:ext cx="12434105" cy="68017"/>
          </a:xfrm>
          <a:prstGeom prst="rect">
            <a:avLst/>
          </a:prstGeom>
        </p:spPr>
      </p:pic>
      <p:pic>
        <p:nvPicPr>
          <p:cNvPr id="12" name="Picture 11">
            <a:extLst>
              <a:ext uri="{FF2B5EF4-FFF2-40B4-BE49-F238E27FC236}">
                <a16:creationId xmlns:a16="http://schemas.microsoft.com/office/drawing/2014/main" id="{4EC11436-CBD2-884B-9560-4508CF3A5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955" y="1317694"/>
            <a:ext cx="4021398" cy="5309808"/>
          </a:xfrm>
          <a:prstGeom prst="rect">
            <a:avLst/>
          </a:prstGeom>
        </p:spPr>
      </p:pic>
    </p:spTree>
    <p:extLst>
      <p:ext uri="{BB962C8B-B14F-4D97-AF65-F5344CB8AC3E}">
        <p14:creationId xmlns:p14="http://schemas.microsoft.com/office/powerpoint/2010/main" val="69483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152" y="219915"/>
            <a:ext cx="5745977" cy="64857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23" y="184110"/>
            <a:ext cx="5628400" cy="6548805"/>
          </a:xfrm>
          <a:prstGeom prst="rect">
            <a:avLst/>
          </a:prstGeom>
        </p:spPr>
      </p:pic>
      <p:pic>
        <p:nvPicPr>
          <p:cNvPr id="5" name="Picture 4">
            <a:extLst>
              <a:ext uri="{FF2B5EF4-FFF2-40B4-BE49-F238E27FC236}">
                <a16:creationId xmlns:a16="http://schemas.microsoft.com/office/drawing/2014/main" id="{D880B6E4-852C-9342-B4DE-3461AFBA6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642" y="194885"/>
            <a:ext cx="1167081" cy="15561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9628" y="219916"/>
            <a:ext cx="1359501" cy="1359501"/>
          </a:xfrm>
          <a:prstGeom prst="rect">
            <a:avLst/>
          </a:prstGeom>
        </p:spPr>
      </p:pic>
    </p:spTree>
    <p:extLst>
      <p:ext uri="{BB962C8B-B14F-4D97-AF65-F5344CB8AC3E}">
        <p14:creationId xmlns:p14="http://schemas.microsoft.com/office/powerpoint/2010/main" val="1374109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3830"/>
            <a:ext cx="12205252" cy="1569660"/>
          </a:xfrm>
          <a:prstGeom prst="rect">
            <a:avLst/>
          </a:prstGeom>
          <a:noFill/>
        </p:spPr>
        <p:txBody>
          <a:bodyPr wrap="square" rtlCol="0">
            <a:spAutoFit/>
          </a:bodyPr>
          <a:lstStyle/>
          <a:p>
            <a:pPr algn="ctr"/>
            <a:r>
              <a:rPr lang="en-US" sz="4800" dirty="0">
                <a:latin typeface="Helvetica Neue Medium"/>
                <a:cs typeface="Helvetica Neue Medium"/>
              </a:rPr>
              <a:t>Thank You!</a:t>
            </a:r>
            <a:br>
              <a:rPr lang="en-US" sz="4800" dirty="0">
                <a:latin typeface="Helvetica Neue Medium"/>
                <a:cs typeface="Helvetica Neue Medium"/>
              </a:rPr>
            </a:br>
            <a:endParaRPr lang="en-US" sz="4800" dirty="0">
              <a:latin typeface="Helvetica Neue Thin"/>
              <a:cs typeface="Helvetica Neue Thin"/>
            </a:endParaRPr>
          </a:p>
        </p:txBody>
      </p:sp>
      <p:pic>
        <p:nvPicPr>
          <p:cNvPr id="5" name="Picture 4" descr="Image result for images of astrological moon sig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948267"/>
            <a:ext cx="12107751" cy="59173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9146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http://www.astrologyforearthrenewal.com/wp-content/uploads/2011/09/Sky-Goddess.jpg">
            <a:extLst>
              <a:ext uri="{FF2B5EF4-FFF2-40B4-BE49-F238E27FC236}">
                <a16:creationId xmlns:a16="http://schemas.microsoft.com/office/drawing/2014/main" id="{C3F3226A-F3E8-4624-8599-354780D73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751" y="1317693"/>
            <a:ext cx="6967518" cy="5383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897"/>
            <a:ext cx="12205252" cy="1877437"/>
          </a:xfrm>
          <a:prstGeom prst="rect">
            <a:avLst/>
          </a:prstGeom>
          <a:noFill/>
        </p:spPr>
        <p:txBody>
          <a:bodyPr wrap="square" rtlCol="0">
            <a:spAutoFit/>
          </a:bodyPr>
          <a:lstStyle/>
          <a:p>
            <a:pPr algn="ctr"/>
            <a:r>
              <a:rPr lang="en-US" sz="4800" dirty="0">
                <a:latin typeface="Helvetica Neue Medium"/>
                <a:cs typeface="Helvetica Neue Medium"/>
              </a:rPr>
              <a:t>Venus </a:t>
            </a:r>
            <a:r>
              <a:rPr lang="en-US" sz="4800" dirty="0">
                <a:latin typeface="Helvetica Neue Thin"/>
                <a:cs typeface="Helvetica Neue Thin"/>
              </a:rPr>
              <a:t>in Aquarius</a:t>
            </a:r>
          </a:p>
          <a:p>
            <a:pPr lvl="0" algn="ctr"/>
            <a:r>
              <a:rPr lang="en-US" sz="2000" dirty="0">
                <a:latin typeface="Helvetica Neue" charset="0"/>
                <a:ea typeface="Helvetica Neue" charset="0"/>
                <a:cs typeface="Helvetica Neue" charset="0"/>
              </a:rPr>
              <a:t>March 1 -26, 2019</a:t>
            </a:r>
          </a:p>
          <a:p>
            <a:pPr algn="ctr"/>
            <a:endParaRPr lang="en-US" sz="4800" dirty="0">
              <a:latin typeface="Helvetica Neue Thin"/>
              <a:cs typeface="Helvetica Neue Thi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7" y="-140679"/>
            <a:ext cx="1985006" cy="15321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582" y="1249676"/>
            <a:ext cx="12434105" cy="68017"/>
          </a:xfrm>
          <a:prstGeom prst="rect">
            <a:avLst/>
          </a:prstGeom>
        </p:spPr>
      </p:pic>
      <p:sp>
        <p:nvSpPr>
          <p:cNvPr id="12" name="Rectangle 11"/>
          <p:cNvSpPr/>
          <p:nvPr/>
        </p:nvSpPr>
        <p:spPr>
          <a:xfrm>
            <a:off x="4859114" y="1317693"/>
            <a:ext cx="1715306" cy="530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88374" y="1430299"/>
            <a:ext cx="7099451" cy="4801314"/>
          </a:xfrm>
          <a:prstGeom prst="rect">
            <a:avLst/>
          </a:prstGeom>
        </p:spPr>
        <p:txBody>
          <a:bodyPr wrap="square">
            <a:spAutoFit/>
          </a:bodyPr>
          <a:lstStyle/>
          <a:p>
            <a:pPr algn="ctr"/>
            <a:r>
              <a:rPr lang="en-US" sz="2400" i="1" dirty="0">
                <a:latin typeface="Helvetica Neue" charset="0"/>
                <a:ea typeface="Helvetica Neue" charset="0"/>
                <a:cs typeface="Helvetica Neue" charset="0"/>
              </a:rPr>
              <a:t>Seeking thoughts, ideas and mental interactions with others</a:t>
            </a:r>
            <a:r>
              <a:rPr lang="is-IS" sz="2400" i="1" dirty="0">
                <a:latin typeface="Helvetica Neue" charset="0"/>
                <a:ea typeface="Helvetica Neue" charset="0"/>
                <a:cs typeface="Helvetica Neue" charset="0"/>
              </a:rPr>
              <a:t>…</a:t>
            </a:r>
            <a:endParaRPr lang="en-US" sz="2400" i="1" dirty="0">
              <a:latin typeface="Helvetica Neue" charset="0"/>
              <a:ea typeface="Helvetica Neue" charset="0"/>
              <a:cs typeface="Helvetica Neue" charset="0"/>
            </a:endParaRPr>
          </a:p>
          <a:p>
            <a:pPr algn="ctr"/>
            <a:r>
              <a:rPr lang="en-US" sz="2400" i="1" dirty="0">
                <a:solidFill>
                  <a:schemeClr val="accent2">
                    <a:lumMod val="60000"/>
                    <a:lumOff val="40000"/>
                  </a:schemeClr>
                </a:solidFill>
                <a:latin typeface="Helvetica Neue" charset="0"/>
                <a:ea typeface="Helvetica Neue" charset="0"/>
                <a:cs typeface="Helvetica Neue" charset="0"/>
              </a:rPr>
              <a:t>to fulfill the need to attract love and value.</a:t>
            </a:r>
          </a:p>
          <a:p>
            <a:endParaRPr lang="en-US" sz="1400" b="1" dirty="0">
              <a:solidFill>
                <a:schemeClr val="accent2">
                  <a:lumMod val="60000"/>
                  <a:lumOff val="40000"/>
                </a:schemeClr>
              </a:solidFill>
              <a:latin typeface="Helvetica Neue" charset="0"/>
              <a:ea typeface="Helvetica Neue" charset="0"/>
              <a:cs typeface="Helvetica Neue" charset="0"/>
            </a:endParaRPr>
          </a:p>
          <a:p>
            <a:endParaRPr lang="en-US" sz="1400" b="1" dirty="0">
              <a:solidFill>
                <a:schemeClr val="accent2">
                  <a:lumMod val="60000"/>
                  <a:lumOff val="40000"/>
                </a:schemeClr>
              </a:solidFill>
              <a:latin typeface="Helvetica Neue" charset="0"/>
              <a:ea typeface="Helvetica Neue" charset="0"/>
              <a:cs typeface="Helvetica Neue" charset="0"/>
            </a:endParaRPr>
          </a:p>
          <a:p>
            <a:r>
              <a:rPr lang="en-US" sz="1600" dirty="0">
                <a:solidFill>
                  <a:schemeClr val="bg2">
                    <a:lumMod val="40000"/>
                    <a:lumOff val="60000"/>
                  </a:schemeClr>
                </a:solidFill>
                <a:latin typeface="Helvetica Neue" charset="0"/>
                <a:ea typeface="Helvetica Neue" charset="0"/>
                <a:cs typeface="Helvetica Neue" charset="0"/>
              </a:rPr>
              <a:t>A Good Time For: </a:t>
            </a:r>
            <a:r>
              <a:rPr lang="en-US" sz="1600" b="1" dirty="0">
                <a:solidFill>
                  <a:schemeClr val="accent6"/>
                </a:solidFill>
                <a:latin typeface="Helvetica Neue" charset="0"/>
                <a:ea typeface="Helvetica Neue" charset="0"/>
                <a:cs typeface="Helvetica Neue" charset="0"/>
              </a:rPr>
              <a:t>Being A Free Spirit.</a:t>
            </a:r>
          </a:p>
          <a:p>
            <a:pPr marL="285750" indent="-285750">
              <a:buFont typeface="Arial" charset="0"/>
              <a:buChar char="•"/>
            </a:pPr>
            <a:r>
              <a:rPr lang="en-US" sz="1600" dirty="0">
                <a:latin typeface="Helvetica Neue" charset="0"/>
                <a:ea typeface="Helvetica Neue" charset="0"/>
                <a:cs typeface="Helvetica Neue" charset="0"/>
              </a:rPr>
              <a:t>Cheerful, popularity, extending </a:t>
            </a:r>
            <a:r>
              <a:rPr lang="en-US" sz="1600" b="1" dirty="0">
                <a:solidFill>
                  <a:schemeClr val="accent2">
                    <a:lumMod val="60000"/>
                    <a:lumOff val="40000"/>
                  </a:schemeClr>
                </a:solidFill>
                <a:latin typeface="Helvetica Neue" charset="0"/>
                <a:ea typeface="Helvetica Neue" charset="0"/>
                <a:cs typeface="Helvetica Neue" charset="0"/>
              </a:rPr>
              <a:t>friendship to an eclectic mix of people</a:t>
            </a:r>
            <a:r>
              <a:rPr lang="en-US" sz="1600" dirty="0">
                <a:solidFill>
                  <a:srgbClr val="BF7A27"/>
                </a:solidFill>
                <a:latin typeface="Helvetica Neue" charset="0"/>
                <a:ea typeface="Helvetica Neue" charset="0"/>
                <a:cs typeface="Helvetica Neue" charset="0"/>
              </a:rPr>
              <a:t>.</a:t>
            </a:r>
          </a:p>
          <a:p>
            <a:pPr marL="285750" indent="-285750">
              <a:buFont typeface="Arial" charset="0"/>
              <a:buChar char="•"/>
            </a:pPr>
            <a:r>
              <a:rPr lang="en-US" sz="1600" b="1" dirty="0">
                <a:solidFill>
                  <a:schemeClr val="accent2">
                    <a:lumMod val="60000"/>
                    <a:lumOff val="40000"/>
                  </a:schemeClr>
                </a:solidFill>
                <a:latin typeface="Helvetica Neue" charset="0"/>
                <a:ea typeface="Helvetica Neue" charset="0"/>
                <a:cs typeface="Helvetica Neue" charset="0"/>
              </a:rPr>
              <a:t>Progressive, striking or shocking style of dress and beauty</a:t>
            </a:r>
            <a:r>
              <a:rPr lang="en-US" sz="1600" dirty="0">
                <a:solidFill>
                  <a:srgbClr val="BF7A27"/>
                </a:solidFill>
                <a:latin typeface="Helvetica Neue" charset="0"/>
                <a:ea typeface="Helvetica Neue" charset="0"/>
                <a:cs typeface="Helvetica Neue" charset="0"/>
              </a:rPr>
              <a:t>. </a:t>
            </a:r>
            <a:br>
              <a:rPr lang="en-US" sz="1600" dirty="0">
                <a:solidFill>
                  <a:srgbClr val="BF7A27"/>
                </a:solidFill>
                <a:latin typeface="Helvetica Neue" charset="0"/>
                <a:ea typeface="Helvetica Neue" charset="0"/>
                <a:cs typeface="Helvetica Neue" charset="0"/>
              </a:rPr>
            </a:br>
            <a:r>
              <a:rPr lang="en-US" sz="1600" dirty="0">
                <a:latin typeface="Helvetica Neue" charset="0"/>
                <a:ea typeface="Helvetica Neue" charset="0"/>
                <a:cs typeface="Helvetica Neue" charset="0"/>
              </a:rPr>
              <a:t>From ultra-chic, to edgy camp or piercings and tattoos.</a:t>
            </a:r>
          </a:p>
          <a:p>
            <a:pPr marL="285750" indent="-285750">
              <a:buFont typeface="Arial" charset="0"/>
              <a:buChar char="•"/>
            </a:pPr>
            <a:r>
              <a:rPr lang="en-US" sz="1600" dirty="0">
                <a:latin typeface="Helvetica Neue" charset="0"/>
                <a:ea typeface="Helvetica Neue" charset="0"/>
                <a:cs typeface="Helvetica Neue" charset="0"/>
              </a:rPr>
              <a:t>Independent outlooks to relationships = </a:t>
            </a:r>
            <a:r>
              <a:rPr lang="en-US" sz="1600" b="1" dirty="0">
                <a:solidFill>
                  <a:schemeClr val="accent2">
                    <a:lumMod val="60000"/>
                    <a:lumOff val="40000"/>
                  </a:schemeClr>
                </a:solidFill>
                <a:latin typeface="Helvetica Neue" charset="0"/>
                <a:ea typeface="Helvetica Neue" charset="0"/>
                <a:cs typeface="Helvetica Neue" charset="0"/>
              </a:rPr>
              <a:t>surprising choices in love</a:t>
            </a:r>
            <a:r>
              <a:rPr lang="en-US" sz="1600" dirty="0">
                <a:solidFill>
                  <a:srgbClr val="BF7A27"/>
                </a:solidFill>
                <a:latin typeface="Helvetica Neue" charset="0"/>
                <a:ea typeface="Helvetica Neue" charset="0"/>
                <a:cs typeface="Helvetica Neue" charset="0"/>
              </a:rPr>
              <a:t>.</a:t>
            </a:r>
          </a:p>
          <a:p>
            <a:pPr marL="285750" indent="-285750">
              <a:buFont typeface="Arial" charset="0"/>
              <a:buChar char="•"/>
            </a:pPr>
            <a:r>
              <a:rPr lang="en-US" sz="1600" dirty="0">
                <a:solidFill>
                  <a:schemeClr val="accent6"/>
                </a:solidFill>
                <a:latin typeface="Helvetica Neue" charset="0"/>
                <a:ea typeface="Helvetica Neue" charset="0"/>
                <a:cs typeface="Helvetica Neue" charset="0"/>
              </a:rPr>
              <a:t>Intimate encounters may be at odds with your nature at this time. </a:t>
            </a:r>
            <a:br>
              <a:rPr lang="en-US" sz="1600" dirty="0">
                <a:latin typeface="Helvetica Neue" charset="0"/>
                <a:ea typeface="Helvetica Neue" charset="0"/>
                <a:cs typeface="Helvetica Neue" charset="0"/>
              </a:rPr>
            </a:br>
            <a:r>
              <a:rPr lang="en-US" sz="1600" dirty="0">
                <a:latin typeface="Helvetica Neue" charset="0"/>
                <a:ea typeface="Helvetica Neue" charset="0"/>
                <a:cs typeface="Helvetica Neue" charset="0"/>
              </a:rPr>
              <a:t>A tendency to be </a:t>
            </a:r>
            <a:r>
              <a:rPr lang="en-US" sz="1600" b="1" dirty="0">
                <a:solidFill>
                  <a:schemeClr val="accent2">
                    <a:lumMod val="60000"/>
                    <a:lumOff val="40000"/>
                  </a:schemeClr>
                </a:solidFill>
                <a:latin typeface="Helvetica Neue" charset="0"/>
                <a:ea typeface="Helvetica Neue" charset="0"/>
                <a:cs typeface="Helvetica Neue" charset="0"/>
              </a:rPr>
              <a:t>aloof and need a lot of space</a:t>
            </a:r>
            <a:r>
              <a:rPr lang="en-US" sz="1600" dirty="0">
                <a:solidFill>
                  <a:srgbClr val="BF7A27"/>
                </a:solidFill>
                <a:latin typeface="Helvetica Neue" charset="0"/>
                <a:ea typeface="Helvetica Neue" charset="0"/>
                <a:cs typeface="Helvetica Neue" charset="0"/>
              </a:rPr>
              <a:t>. </a:t>
            </a:r>
          </a:p>
          <a:p>
            <a:pPr marL="285750" indent="-285750">
              <a:buFont typeface="Arial" charset="0"/>
              <a:buChar char="•"/>
            </a:pPr>
            <a:r>
              <a:rPr lang="en-US" sz="1600" b="1" dirty="0">
                <a:solidFill>
                  <a:schemeClr val="accent2">
                    <a:lumMod val="60000"/>
                    <a:lumOff val="40000"/>
                  </a:schemeClr>
                </a:solidFill>
                <a:latin typeface="Helvetica Neue" charset="0"/>
                <a:ea typeface="Helvetica Neue" charset="0"/>
                <a:cs typeface="Helvetica Neue" charset="0"/>
              </a:rPr>
              <a:t>Humane, tolerant, fair practices </a:t>
            </a:r>
            <a:r>
              <a:rPr lang="en-US" sz="1600" dirty="0">
                <a:latin typeface="Helvetica Neue" charset="0"/>
                <a:ea typeface="Helvetica Neue" charset="0"/>
                <a:cs typeface="Helvetica Neue" charset="0"/>
              </a:rPr>
              <a:t>and non-judgmental behaviors, may </a:t>
            </a:r>
            <a:r>
              <a:rPr lang="en-US" sz="1600" dirty="0">
                <a:solidFill>
                  <a:schemeClr val="accent6"/>
                </a:solidFill>
                <a:latin typeface="Helvetica Neue" charset="0"/>
                <a:ea typeface="Helvetica Neue" charset="0"/>
                <a:cs typeface="Helvetica Neue" charset="0"/>
              </a:rPr>
              <a:t>attract misfits or unorthodox people into your life at this time. </a:t>
            </a:r>
          </a:p>
          <a:p>
            <a:pPr marL="285750" indent="-285750">
              <a:buFont typeface="Arial" charset="0"/>
              <a:buChar char="•"/>
            </a:pPr>
            <a:r>
              <a:rPr lang="en-US" sz="1600" dirty="0">
                <a:latin typeface="Helvetica Neue" charset="0"/>
                <a:ea typeface="Helvetica Neue" charset="0"/>
                <a:cs typeface="Helvetica Neue" charset="0"/>
              </a:rPr>
              <a:t>Values for justice, social welfare, and </a:t>
            </a:r>
            <a:r>
              <a:rPr lang="en-US" sz="1600" b="1" dirty="0">
                <a:solidFill>
                  <a:schemeClr val="accent2">
                    <a:lumMod val="60000"/>
                    <a:lumOff val="40000"/>
                  </a:schemeClr>
                </a:solidFill>
                <a:latin typeface="Helvetica Neue" charset="0"/>
                <a:ea typeface="Helvetica Neue" charset="0"/>
                <a:cs typeface="Helvetica Neue" charset="0"/>
              </a:rPr>
              <a:t>championing the underdog</a:t>
            </a:r>
            <a:r>
              <a:rPr lang="en-US" sz="1600" dirty="0">
                <a:solidFill>
                  <a:srgbClr val="BF7A27"/>
                </a:solidFill>
                <a:latin typeface="Helvetica Neue" charset="0"/>
                <a:ea typeface="Helvetica Neue" charset="0"/>
                <a:cs typeface="Helvetica Neue" charset="0"/>
              </a:rPr>
              <a:t>.</a:t>
            </a:r>
          </a:p>
          <a:p>
            <a:pPr marL="285750" indent="-285750">
              <a:buFont typeface="Arial" charset="0"/>
              <a:buChar char="•"/>
            </a:pPr>
            <a:endParaRPr lang="en-US" sz="1400" dirty="0">
              <a:solidFill>
                <a:srgbClr val="BF7A27"/>
              </a:solidFill>
              <a:latin typeface="Helvetica Neue" charset="0"/>
              <a:ea typeface="Helvetica Neue" charset="0"/>
              <a:cs typeface="Helvetica Neue" charset="0"/>
            </a:endParaRPr>
          </a:p>
          <a:p>
            <a:r>
              <a:rPr lang="en-US" sz="1600" dirty="0">
                <a:solidFill>
                  <a:schemeClr val="bg2">
                    <a:lumMod val="40000"/>
                    <a:lumOff val="60000"/>
                  </a:schemeClr>
                </a:solidFill>
                <a:latin typeface="Helvetica Neue" charset="0"/>
                <a:ea typeface="Helvetica Neue" charset="0"/>
                <a:cs typeface="Helvetica Neue" charset="0"/>
              </a:rPr>
              <a:t>Possible Difficulties: </a:t>
            </a:r>
          </a:p>
          <a:p>
            <a:pPr marL="285750" indent="-285750">
              <a:buFont typeface="Arial" charset="0"/>
              <a:buChar char="•"/>
            </a:pPr>
            <a:r>
              <a:rPr lang="en-US" sz="1600" dirty="0">
                <a:latin typeface="Helvetica Neue" charset="0"/>
                <a:ea typeface="Helvetica Neue" charset="0"/>
                <a:cs typeface="Helvetica Neue" charset="0"/>
              </a:rPr>
              <a:t>Contrad</a:t>
            </a:r>
            <a:r>
              <a:rPr lang="en-US" sz="1600" dirty="0">
                <a:solidFill>
                  <a:srgbClr val="BF7A27"/>
                </a:solidFill>
                <a:latin typeface="Helvetica Neue" charset="0"/>
                <a:ea typeface="Helvetica Neue" charset="0"/>
                <a:cs typeface="Helvetica Neue" charset="0"/>
              </a:rPr>
              <a:t>i</a:t>
            </a:r>
            <a:r>
              <a:rPr lang="en-US" sz="1600" dirty="0">
                <a:latin typeface="Helvetica Neue" charset="0"/>
                <a:ea typeface="Helvetica Neue" charset="0"/>
                <a:cs typeface="Helvetica Neue" charset="0"/>
              </a:rPr>
              <a:t>ctory, surprising, off-beat, and </a:t>
            </a:r>
            <a:r>
              <a:rPr lang="en-US" sz="1600" b="1" dirty="0">
                <a:solidFill>
                  <a:schemeClr val="accent2">
                    <a:lumMod val="60000"/>
                    <a:lumOff val="40000"/>
                  </a:schemeClr>
                </a:solidFill>
                <a:latin typeface="Helvetica Neue" charset="0"/>
                <a:ea typeface="Helvetica Neue" charset="0"/>
                <a:cs typeface="Helvetica Neue" charset="0"/>
              </a:rPr>
              <a:t>unusual spontaneous desires</a:t>
            </a:r>
            <a:r>
              <a:rPr lang="en-US" sz="1600" dirty="0">
                <a:solidFill>
                  <a:srgbClr val="BF7A27"/>
                </a:solidFill>
                <a:latin typeface="Helvetica Neue" charset="0"/>
                <a:ea typeface="Helvetica Neue" charset="0"/>
                <a:cs typeface="Helvetica Neue" charset="0"/>
              </a:rPr>
              <a:t>.</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79" y="6627502"/>
            <a:ext cx="12192000" cy="96551"/>
          </a:xfrm>
          <a:prstGeom prst="rect">
            <a:avLst/>
          </a:prstGeom>
        </p:spPr>
      </p:pic>
    </p:spTree>
    <p:extLst>
      <p:ext uri="{BB962C8B-B14F-4D97-AF65-F5344CB8AC3E}">
        <p14:creationId xmlns:p14="http://schemas.microsoft.com/office/powerpoint/2010/main" val="725849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thecelestialscope.files.wordpress.com/2010/10/hermes1.jpg">
            <a:extLst>
              <a:ext uri="{FF2B5EF4-FFF2-40B4-BE49-F238E27FC236}">
                <a16:creationId xmlns:a16="http://schemas.microsoft.com/office/drawing/2014/main" id="{6172F33B-CC6A-4AB3-A8C2-9DE284451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7693"/>
            <a:ext cx="4845862" cy="60661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897"/>
            <a:ext cx="12205252" cy="1877437"/>
          </a:xfrm>
          <a:prstGeom prst="rect">
            <a:avLst/>
          </a:prstGeom>
          <a:noFill/>
        </p:spPr>
        <p:txBody>
          <a:bodyPr wrap="square" rtlCol="0">
            <a:spAutoFit/>
          </a:bodyPr>
          <a:lstStyle/>
          <a:p>
            <a:pPr algn="ctr"/>
            <a:r>
              <a:rPr lang="en-US" sz="4800" dirty="0">
                <a:latin typeface="Helvetica Neue Medium"/>
                <a:cs typeface="Helvetica Neue Medium"/>
              </a:rPr>
              <a:t>Mercury </a:t>
            </a:r>
            <a:r>
              <a:rPr lang="en-US" sz="4800" dirty="0">
                <a:latin typeface="Helvetica Neue Thin"/>
                <a:cs typeface="Helvetica Neue Thin"/>
              </a:rPr>
              <a:t>in Pisces</a:t>
            </a:r>
          </a:p>
          <a:p>
            <a:pPr lvl="0" algn="ctr"/>
            <a:r>
              <a:rPr lang="en-US" sz="2000" b="1" dirty="0">
                <a:latin typeface="Helvetica Neue" charset="0"/>
                <a:ea typeface="Helvetica Neue" charset="0"/>
                <a:cs typeface="Helvetica Neue" charset="0"/>
              </a:rPr>
              <a:t>Feb 10th </a:t>
            </a:r>
            <a:r>
              <a:rPr lang="en-US" sz="2000" dirty="0">
                <a:latin typeface="Helvetica Neue" charset="0"/>
                <a:ea typeface="Helvetica Neue" charset="0"/>
                <a:cs typeface="Helvetica Neue" charset="0"/>
              </a:rPr>
              <a:t>– </a:t>
            </a:r>
            <a:r>
              <a:rPr lang="en-US" sz="2000" b="1" u="sng" dirty="0">
                <a:solidFill>
                  <a:schemeClr val="accent6"/>
                </a:solidFill>
                <a:latin typeface="Helvetica Neue" charset="0"/>
                <a:ea typeface="Helvetica Neue" charset="0"/>
                <a:cs typeface="Helvetica Neue" charset="0"/>
              </a:rPr>
              <a:t>March 5 </a:t>
            </a:r>
            <a:r>
              <a:rPr lang="en-US" sz="2000" b="1" dirty="0">
                <a:solidFill>
                  <a:schemeClr val="accent6"/>
                </a:solidFill>
                <a:latin typeface="Helvetica Neue" charset="0"/>
                <a:ea typeface="Helvetica Neue" charset="0"/>
                <a:cs typeface="Helvetica Neue" charset="0"/>
              </a:rPr>
              <a:t>– 29 Rx </a:t>
            </a:r>
            <a:r>
              <a:rPr lang="en-US" dirty="0">
                <a:solidFill>
                  <a:srgbClr val="FFC000"/>
                </a:solidFill>
                <a:latin typeface="Helvetica Neue" charset="0"/>
                <a:ea typeface="Helvetica Neue" charset="0"/>
                <a:cs typeface="Helvetica Neue" charset="0"/>
              </a:rPr>
              <a:t>(29°–16° </a:t>
            </a:r>
            <a:r>
              <a:rPr lang="en-US" dirty="0" err="1">
                <a:solidFill>
                  <a:srgbClr val="FFC000"/>
                </a:solidFill>
                <a:latin typeface="Helvetica Neue" charset="0"/>
                <a:ea typeface="Helvetica Neue" charset="0"/>
                <a:cs typeface="Helvetica Neue" charset="0"/>
              </a:rPr>
              <a:t>Pis</a:t>
            </a:r>
            <a:r>
              <a:rPr lang="en-US" dirty="0">
                <a:solidFill>
                  <a:srgbClr val="FFC000"/>
                </a:solidFill>
                <a:latin typeface="Helvetica Neue" charset="0"/>
                <a:ea typeface="Helvetica Neue" charset="0"/>
                <a:cs typeface="Helvetica Neue" charset="0"/>
              </a:rPr>
              <a:t>) </a:t>
            </a:r>
            <a:r>
              <a:rPr lang="en-US" sz="2000" dirty="0">
                <a:latin typeface="Helvetica Neue" charset="0"/>
                <a:ea typeface="Helvetica Neue" charset="0"/>
                <a:cs typeface="Helvetica Neue" charset="0"/>
              </a:rPr>
              <a:t>-</a:t>
            </a:r>
            <a:r>
              <a:rPr lang="en-US" sz="2000" dirty="0">
                <a:solidFill>
                  <a:schemeClr val="accent6"/>
                </a:solidFill>
                <a:latin typeface="Helvetica Neue" charset="0"/>
                <a:ea typeface="Helvetica Neue" charset="0"/>
                <a:cs typeface="Helvetica Neue" charset="0"/>
              </a:rPr>
              <a:t> </a:t>
            </a:r>
            <a:r>
              <a:rPr lang="en-US" sz="2000" dirty="0">
                <a:latin typeface="Helvetica Neue" charset="0"/>
                <a:ea typeface="Helvetica Neue" charset="0"/>
                <a:cs typeface="Helvetica Neue" charset="0"/>
              </a:rPr>
              <a:t>April 16</a:t>
            </a:r>
            <a:r>
              <a:rPr lang="en-US" sz="2000" baseline="30000" dirty="0">
                <a:latin typeface="Helvetica Neue" charset="0"/>
                <a:ea typeface="Helvetica Neue" charset="0"/>
                <a:cs typeface="Helvetica Neue" charset="0"/>
              </a:rPr>
              <a:t>th</a:t>
            </a:r>
            <a:r>
              <a:rPr lang="en-US" sz="2000" dirty="0">
                <a:latin typeface="Helvetica Neue" charset="0"/>
                <a:ea typeface="Helvetica Neue" charset="0"/>
                <a:cs typeface="Helvetica Neue" charset="0"/>
              </a:rPr>
              <a:t> 2019 - </a:t>
            </a:r>
            <a:r>
              <a:rPr lang="en-US" dirty="0">
                <a:solidFill>
                  <a:srgbClr val="FFC000"/>
                </a:solidFill>
                <a:latin typeface="Helvetica Neue" charset="0"/>
                <a:ea typeface="Helvetica Neue" charset="0"/>
                <a:cs typeface="Helvetica Neue" charset="0"/>
              </a:rPr>
              <a:t>65 days/2 </a:t>
            </a:r>
            <a:r>
              <a:rPr lang="en-US" dirty="0" err="1">
                <a:solidFill>
                  <a:srgbClr val="FFC000"/>
                </a:solidFill>
                <a:latin typeface="Helvetica Neue" charset="0"/>
                <a:ea typeface="Helvetica Neue" charset="0"/>
                <a:cs typeface="Helvetica Neue" charset="0"/>
              </a:rPr>
              <a:t>mo</a:t>
            </a:r>
            <a:r>
              <a:rPr lang="en-US" dirty="0">
                <a:solidFill>
                  <a:srgbClr val="FFC000"/>
                </a:solidFill>
                <a:latin typeface="Helvetica Neue" charset="0"/>
                <a:ea typeface="Helvetica Neue" charset="0"/>
                <a:cs typeface="Helvetica Neue" charset="0"/>
              </a:rPr>
              <a:t> in </a:t>
            </a:r>
            <a:r>
              <a:rPr lang="en-US" dirty="0" err="1">
                <a:solidFill>
                  <a:srgbClr val="FFC000"/>
                </a:solidFill>
                <a:latin typeface="Helvetica Neue" charset="0"/>
                <a:ea typeface="Helvetica Neue" charset="0"/>
                <a:cs typeface="Helvetica Neue" charset="0"/>
              </a:rPr>
              <a:t>Pis</a:t>
            </a:r>
            <a:r>
              <a:rPr lang="en-US" dirty="0">
                <a:solidFill>
                  <a:srgbClr val="FFC000"/>
                </a:solidFill>
                <a:latin typeface="Helvetica Neue" charset="0"/>
                <a:ea typeface="Helvetica Neue" charset="0"/>
                <a:cs typeface="Helvetica Neue" charset="0"/>
              </a:rPr>
              <a:t> </a:t>
            </a:r>
            <a:r>
              <a:rPr lang="en-US" dirty="0">
                <a:latin typeface="Helvetica Neue" charset="0"/>
                <a:ea typeface="Helvetica Neue" charset="0"/>
                <a:cs typeface="Helvetica Neue" charset="0"/>
              </a:rPr>
              <a:t>– (normally 18 days)</a:t>
            </a:r>
            <a:endParaRPr lang="en-US" i="1" dirty="0">
              <a:latin typeface="Helvetica Neue" charset="0"/>
              <a:ea typeface="Helvetica Neue" charset="0"/>
              <a:cs typeface="Helvetica Neue" charset="0"/>
            </a:endParaRPr>
          </a:p>
          <a:p>
            <a:pPr algn="ctr"/>
            <a:endParaRPr lang="en-US" sz="4800" dirty="0">
              <a:latin typeface="Helvetica Neue Thin"/>
              <a:cs typeface="Helvetica Neue Thin"/>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582" y="1249676"/>
            <a:ext cx="12434105" cy="68017"/>
          </a:xfrm>
          <a:prstGeom prst="rect">
            <a:avLst/>
          </a:prstGeom>
        </p:spPr>
      </p:pic>
      <p:sp>
        <p:nvSpPr>
          <p:cNvPr id="5" name="Rectangle 4"/>
          <p:cNvSpPr/>
          <p:nvPr/>
        </p:nvSpPr>
        <p:spPr>
          <a:xfrm>
            <a:off x="4859114" y="1317693"/>
            <a:ext cx="1715306" cy="530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32398" y="1317693"/>
            <a:ext cx="7259602" cy="5447645"/>
          </a:xfrm>
          <a:prstGeom prst="rect">
            <a:avLst/>
          </a:prstGeom>
        </p:spPr>
        <p:txBody>
          <a:bodyPr wrap="square">
            <a:spAutoFit/>
          </a:bodyPr>
          <a:lstStyle/>
          <a:p>
            <a:endParaRPr lang="en-US" sz="1000" b="1" dirty="0">
              <a:solidFill>
                <a:schemeClr val="accent2">
                  <a:lumMod val="60000"/>
                  <a:lumOff val="40000"/>
                </a:schemeClr>
              </a:solidFill>
              <a:latin typeface="Helvetica Neue" charset="0"/>
              <a:ea typeface="Helvetica Neue" charset="0"/>
              <a:cs typeface="Helvetica Neue" charset="0"/>
            </a:endParaRPr>
          </a:p>
          <a:p>
            <a:r>
              <a:rPr lang="en-US" sz="1700" i="1" dirty="0">
                <a:solidFill>
                  <a:schemeClr val="accent6"/>
                </a:solidFill>
                <a:latin typeface="Helvetica Neue" charset="0"/>
                <a:ea typeface="Helvetica Neue" charset="0"/>
                <a:cs typeface="Helvetica Neue" charset="0"/>
              </a:rPr>
              <a:t>Mercury is in </a:t>
            </a:r>
            <a:r>
              <a:rPr lang="en-US" sz="1700" i="1" u="sng" dirty="0">
                <a:solidFill>
                  <a:schemeClr val="accent6"/>
                </a:solidFill>
                <a:latin typeface="Helvetica Neue" charset="0"/>
                <a:ea typeface="Helvetica Neue" charset="0"/>
                <a:cs typeface="Helvetica Neue" charset="0"/>
              </a:rPr>
              <a:t>detriment</a:t>
            </a:r>
            <a:r>
              <a:rPr lang="en-US" sz="1700" i="1" dirty="0">
                <a:solidFill>
                  <a:schemeClr val="accent6"/>
                </a:solidFill>
                <a:latin typeface="Helvetica Neue" charset="0"/>
                <a:ea typeface="Helvetica Neue" charset="0"/>
                <a:cs typeface="Helvetica Neue" charset="0"/>
              </a:rPr>
              <a:t> and </a:t>
            </a:r>
            <a:r>
              <a:rPr lang="en-US" sz="1700" i="1" u="sng" dirty="0">
                <a:solidFill>
                  <a:schemeClr val="accent6"/>
                </a:solidFill>
                <a:latin typeface="Helvetica Neue" charset="0"/>
                <a:ea typeface="Helvetica Neue" charset="0"/>
                <a:cs typeface="Helvetica Neue" charset="0"/>
              </a:rPr>
              <a:t>fall</a:t>
            </a:r>
            <a:r>
              <a:rPr lang="en-US" sz="1700" i="1" dirty="0">
                <a:solidFill>
                  <a:schemeClr val="accent6"/>
                </a:solidFill>
                <a:latin typeface="Helvetica Neue" charset="0"/>
                <a:ea typeface="Helvetica Neue" charset="0"/>
                <a:cs typeface="Helvetica Neue" charset="0"/>
              </a:rPr>
              <a:t> in Pisces, having </a:t>
            </a:r>
            <a:r>
              <a:rPr lang="en-US" sz="1700" i="1" u="sng" dirty="0">
                <a:solidFill>
                  <a:schemeClr val="accent6"/>
                </a:solidFill>
                <a:latin typeface="Helvetica Neue" charset="0"/>
                <a:ea typeface="Helvetica Neue" charset="0"/>
                <a:cs typeface="Helvetica Neue" charset="0"/>
              </a:rPr>
              <a:t>low potency </a:t>
            </a:r>
            <a:r>
              <a:rPr lang="en-US" sz="1700" i="1" dirty="0">
                <a:solidFill>
                  <a:schemeClr val="accent6"/>
                </a:solidFill>
                <a:latin typeface="Helvetica Neue" charset="0"/>
                <a:ea typeface="Helvetica Neue" charset="0"/>
                <a:cs typeface="Helvetica Neue" charset="0"/>
              </a:rPr>
              <a:t>and greatly OBSTRUCTED in it’s manifestation </a:t>
            </a:r>
            <a:r>
              <a:rPr lang="en-US" sz="1700" i="1" dirty="0">
                <a:latin typeface="Helvetica Neue" charset="0"/>
                <a:ea typeface="Helvetica Neue" charset="0"/>
                <a:cs typeface="Helvetica Neue" charset="0"/>
              </a:rPr>
              <a:t>of acquiring knowledge, formulating concepts, and </a:t>
            </a:r>
            <a:r>
              <a:rPr lang="en-US" sz="1700" b="1" i="1" dirty="0">
                <a:latin typeface="Helvetica Neue" charset="0"/>
                <a:ea typeface="Helvetica Neue" charset="0"/>
                <a:cs typeface="Helvetica Neue" charset="0"/>
              </a:rPr>
              <a:t>communicating them to others </a:t>
            </a:r>
            <a:r>
              <a:rPr lang="en-US" sz="1700" i="1" dirty="0">
                <a:solidFill>
                  <a:schemeClr val="accent6"/>
                </a:solidFill>
                <a:latin typeface="Helvetica Neue" charset="0"/>
                <a:ea typeface="Helvetica Neue" charset="0"/>
                <a:cs typeface="Helvetica Neue" charset="0"/>
              </a:rPr>
              <a:t>within ‘stable reality’. </a:t>
            </a:r>
          </a:p>
          <a:p>
            <a:r>
              <a:rPr lang="en-US" sz="1700" i="1" dirty="0">
                <a:latin typeface="Helvetica Neue" charset="0"/>
                <a:ea typeface="Helvetica Neue" charset="0"/>
                <a:cs typeface="Helvetica Neue" charset="0"/>
              </a:rPr>
              <a:t>However it can be great for expressing </a:t>
            </a:r>
            <a:r>
              <a:rPr lang="en-US" sz="1700" b="1" u="sng" dirty="0">
                <a:solidFill>
                  <a:schemeClr val="accent2">
                    <a:lumMod val="60000"/>
                    <a:lumOff val="40000"/>
                  </a:schemeClr>
                </a:solidFill>
                <a:latin typeface="Helvetica Neue" charset="0"/>
                <a:ea typeface="Helvetica Neue" charset="0"/>
                <a:cs typeface="Helvetica Neue" charset="0"/>
              </a:rPr>
              <a:t>Intuition and Imagination</a:t>
            </a:r>
            <a:r>
              <a:rPr lang="en-US" sz="1700" b="1" dirty="0">
                <a:solidFill>
                  <a:schemeClr val="accent2">
                    <a:lumMod val="60000"/>
                    <a:lumOff val="40000"/>
                  </a:schemeClr>
                </a:solidFill>
                <a:latin typeface="Helvetica Neue" charset="0"/>
                <a:ea typeface="Helvetica Neue" charset="0"/>
                <a:cs typeface="Helvetica Neue" charset="0"/>
              </a:rPr>
              <a:t> </a:t>
            </a:r>
            <a:r>
              <a:rPr lang="en-US" sz="1700" i="1" dirty="0">
                <a:latin typeface="Helvetica Neue" charset="0"/>
                <a:ea typeface="Helvetica Neue" charset="0"/>
                <a:cs typeface="Helvetica Neue" charset="0"/>
              </a:rPr>
              <a:t>when</a:t>
            </a:r>
            <a:r>
              <a:rPr lang="en-US" sz="1700" b="1" i="1" dirty="0">
                <a:latin typeface="Helvetica Neue" charset="0"/>
                <a:ea typeface="Helvetica Neue" charset="0"/>
                <a:cs typeface="Helvetica Neue" charset="0"/>
              </a:rPr>
              <a:t> </a:t>
            </a:r>
            <a:r>
              <a:rPr lang="en-US" sz="1700" i="1" dirty="0">
                <a:latin typeface="Helvetica Neue" charset="0"/>
                <a:ea typeface="Helvetica Neue" charset="0"/>
                <a:cs typeface="Helvetica Neue" charset="0"/>
              </a:rPr>
              <a:t>applied towards </a:t>
            </a:r>
            <a:r>
              <a:rPr lang="en-US" sz="1700" i="1" u="sng" dirty="0">
                <a:solidFill>
                  <a:schemeClr val="accent2">
                    <a:lumMod val="60000"/>
                    <a:lumOff val="40000"/>
                  </a:schemeClr>
                </a:solidFill>
                <a:latin typeface="Helvetica Neue" charset="0"/>
                <a:ea typeface="Helvetica Neue" charset="0"/>
                <a:cs typeface="Helvetica Neue" charset="0"/>
              </a:rPr>
              <a:t>poetry and the arts</a:t>
            </a:r>
            <a:r>
              <a:rPr lang="en-US" sz="1700" i="1" dirty="0">
                <a:solidFill>
                  <a:schemeClr val="accent2">
                    <a:lumMod val="60000"/>
                    <a:lumOff val="40000"/>
                  </a:schemeClr>
                </a:solidFill>
                <a:latin typeface="Helvetica Neue" charset="0"/>
                <a:ea typeface="Helvetica Neue" charset="0"/>
                <a:cs typeface="Helvetica Neue" charset="0"/>
              </a:rPr>
              <a:t>.</a:t>
            </a:r>
            <a:endParaRPr lang="en-US" sz="1700" u="sng" dirty="0">
              <a:solidFill>
                <a:schemeClr val="accent2">
                  <a:lumMod val="60000"/>
                  <a:lumOff val="40000"/>
                </a:schemeClr>
              </a:solidFill>
              <a:latin typeface="Helvetica Neue" charset="0"/>
              <a:ea typeface="Helvetica Neue" charset="0"/>
              <a:cs typeface="Helvetica Neue" charset="0"/>
            </a:endParaRPr>
          </a:p>
          <a:p>
            <a:endParaRPr lang="en-US" sz="1400" b="1" dirty="0">
              <a:solidFill>
                <a:schemeClr val="accent2">
                  <a:lumMod val="60000"/>
                  <a:lumOff val="40000"/>
                </a:schemeClr>
              </a:solidFill>
              <a:latin typeface="Helvetica Neue" charset="0"/>
              <a:ea typeface="Helvetica Neue" charset="0"/>
              <a:cs typeface="Helvetica Neue" charset="0"/>
            </a:endParaRPr>
          </a:p>
          <a:p>
            <a:r>
              <a:rPr lang="en-US" sz="1500" dirty="0">
                <a:solidFill>
                  <a:schemeClr val="bg2">
                    <a:lumMod val="60000"/>
                    <a:lumOff val="40000"/>
                  </a:schemeClr>
                </a:solidFill>
                <a:latin typeface="Helvetica Neue" charset="0"/>
                <a:ea typeface="Helvetica Neue" charset="0"/>
                <a:cs typeface="Helvetica Neue" charset="0"/>
              </a:rPr>
              <a:t>A Good Time For: </a:t>
            </a:r>
            <a:r>
              <a:rPr lang="en-US" sz="1500" b="1" dirty="0">
                <a:solidFill>
                  <a:srgbClr val="FFC000"/>
                </a:solidFill>
                <a:latin typeface="Helvetica Neue" charset="0"/>
                <a:ea typeface="Helvetica Neue" charset="0"/>
                <a:cs typeface="Helvetica Neue" charset="0"/>
              </a:rPr>
              <a:t>Trusting your intuition. Creating your vision.</a:t>
            </a:r>
          </a:p>
          <a:p>
            <a:pPr marL="285750" indent="-285750">
              <a:buFont typeface="Arial" charset="0"/>
              <a:buChar char="•"/>
            </a:pPr>
            <a:r>
              <a:rPr lang="en-US" sz="1500" b="1" dirty="0">
                <a:solidFill>
                  <a:srgbClr val="BF7A27"/>
                </a:solidFill>
                <a:latin typeface="Helvetica Neue" charset="0"/>
                <a:ea typeface="Helvetica Neue" charset="0"/>
                <a:cs typeface="Helvetica Neue" charset="0"/>
              </a:rPr>
              <a:t>Adaptable, </a:t>
            </a:r>
            <a:r>
              <a:rPr lang="en-US" sz="1500" dirty="0">
                <a:solidFill>
                  <a:schemeClr val="accent6"/>
                </a:solidFill>
                <a:latin typeface="Helvetica Neue" charset="0"/>
                <a:ea typeface="Helvetica Neue" charset="0"/>
                <a:cs typeface="Helvetica Neue" charset="0"/>
              </a:rPr>
              <a:t>like a chameleon, </a:t>
            </a:r>
            <a:r>
              <a:rPr lang="en-US" sz="1500" b="1" dirty="0">
                <a:solidFill>
                  <a:schemeClr val="accent6"/>
                </a:solidFill>
                <a:latin typeface="Helvetica Neue" charset="0"/>
                <a:ea typeface="Helvetica Neue" charset="0"/>
                <a:cs typeface="Helvetica Neue" charset="0"/>
              </a:rPr>
              <a:t>able to take on many roles.</a:t>
            </a:r>
          </a:p>
          <a:p>
            <a:pPr marL="285750" indent="-285750">
              <a:buFont typeface="Arial" charset="0"/>
              <a:buChar char="•"/>
            </a:pPr>
            <a:r>
              <a:rPr lang="en-US" sz="1500" dirty="0">
                <a:latin typeface="Helvetica Neue" charset="0"/>
                <a:ea typeface="Helvetica Neue" charset="0"/>
                <a:cs typeface="Helvetica Neue" charset="0"/>
              </a:rPr>
              <a:t>A time to </a:t>
            </a:r>
            <a:r>
              <a:rPr lang="en-US" sz="1500" b="1" dirty="0">
                <a:latin typeface="Helvetica Neue" charset="0"/>
                <a:ea typeface="Helvetica Neue" charset="0"/>
                <a:cs typeface="Helvetica Neue" charset="0"/>
              </a:rPr>
              <a:t>be easily ‘tuned in’ to the spiritual world </a:t>
            </a:r>
            <a:r>
              <a:rPr lang="en-US" sz="1500" dirty="0">
                <a:latin typeface="Helvetica Neue" charset="0"/>
                <a:ea typeface="Helvetica Neue" charset="0"/>
                <a:cs typeface="Helvetica Neue" charset="0"/>
              </a:rPr>
              <a:t>or emotional currents.</a:t>
            </a:r>
          </a:p>
          <a:p>
            <a:pPr marL="285750" indent="-285750">
              <a:buFont typeface="Arial" charset="0"/>
              <a:buChar char="•"/>
            </a:pPr>
            <a:r>
              <a:rPr lang="en-US" sz="1500" b="1" dirty="0">
                <a:solidFill>
                  <a:srgbClr val="BF7A27"/>
                </a:solidFill>
                <a:latin typeface="Helvetica Neue" charset="0"/>
                <a:ea typeface="Helvetica Neue" charset="0"/>
                <a:cs typeface="Helvetica Neue" charset="0"/>
              </a:rPr>
              <a:t>Veils are thin to unseen worlds </a:t>
            </a:r>
            <a:r>
              <a:rPr lang="en-US" sz="1500" dirty="0">
                <a:solidFill>
                  <a:srgbClr val="BF7A27"/>
                </a:solidFill>
                <a:latin typeface="Helvetica Neue" charset="0"/>
                <a:ea typeface="Helvetica Neue" charset="0"/>
                <a:cs typeface="Helvetica Neue" charset="0"/>
              </a:rPr>
              <a:t>of the heart and imagination.</a:t>
            </a:r>
          </a:p>
          <a:p>
            <a:pPr marL="285750" indent="-285750">
              <a:buFont typeface="Arial" charset="0"/>
              <a:buChar char="•"/>
            </a:pPr>
            <a:r>
              <a:rPr lang="en-US" sz="1500" dirty="0">
                <a:latin typeface="Helvetica Neue" charset="0"/>
                <a:ea typeface="Helvetica Neue" charset="0"/>
                <a:cs typeface="Helvetica Neue" charset="0"/>
              </a:rPr>
              <a:t>Artistic expressions, music, poetry, dance, creativity flourish at this time.</a:t>
            </a:r>
          </a:p>
          <a:p>
            <a:pPr marL="285750" indent="-285750">
              <a:buFont typeface="Arial" charset="0"/>
              <a:buChar char="•"/>
            </a:pPr>
            <a:r>
              <a:rPr lang="en-US" sz="1500" b="1" dirty="0">
                <a:solidFill>
                  <a:srgbClr val="BF7A27"/>
                </a:solidFill>
                <a:latin typeface="Helvetica Neue" charset="0"/>
                <a:ea typeface="Helvetica Neue" charset="0"/>
                <a:cs typeface="Helvetica Neue" charset="0"/>
              </a:rPr>
              <a:t>Compassionate</a:t>
            </a:r>
            <a:r>
              <a:rPr lang="en-US" sz="1500" dirty="0">
                <a:solidFill>
                  <a:srgbClr val="BF7A27"/>
                </a:solidFill>
                <a:latin typeface="Helvetica Neue" charset="0"/>
                <a:ea typeface="Helvetica Neue" charset="0"/>
                <a:cs typeface="Helvetica Neue" charset="0"/>
              </a:rPr>
              <a:t> or self-sacrificing endeavors for </a:t>
            </a:r>
            <a:r>
              <a:rPr lang="en-US" sz="1500" b="1" dirty="0">
                <a:solidFill>
                  <a:srgbClr val="BF7A27"/>
                </a:solidFill>
                <a:latin typeface="Helvetica Neue" charset="0"/>
                <a:ea typeface="Helvetica Neue" charset="0"/>
                <a:cs typeface="Helvetica Neue" charset="0"/>
              </a:rPr>
              <a:t>charity or good will</a:t>
            </a:r>
            <a:r>
              <a:rPr lang="en-US" sz="1500" b="1" dirty="0">
                <a:solidFill>
                  <a:schemeClr val="accent6"/>
                </a:solidFill>
                <a:latin typeface="Helvetica Neue" charset="0"/>
                <a:ea typeface="Helvetica Neue" charset="0"/>
                <a:cs typeface="Helvetica Neue" charset="0"/>
              </a:rPr>
              <a:t>.</a:t>
            </a:r>
          </a:p>
          <a:p>
            <a:pPr marL="285750" indent="-285750">
              <a:buFont typeface="Arial" charset="0"/>
              <a:buChar char="•"/>
            </a:pPr>
            <a:r>
              <a:rPr lang="en-US" sz="1500" dirty="0">
                <a:latin typeface="Helvetica Neue" charset="0"/>
                <a:ea typeface="Helvetica Neue" charset="0"/>
                <a:cs typeface="Helvetica Neue" charset="0"/>
              </a:rPr>
              <a:t>Establishing a daily routine to keep yourself grounded and on task.</a:t>
            </a:r>
          </a:p>
          <a:p>
            <a:endParaRPr lang="en-US" sz="1400" dirty="0">
              <a:solidFill>
                <a:schemeClr val="accent2">
                  <a:lumMod val="60000"/>
                  <a:lumOff val="40000"/>
                </a:schemeClr>
              </a:solidFill>
              <a:latin typeface="Helvetica Neue" charset="0"/>
              <a:ea typeface="Helvetica Neue" charset="0"/>
              <a:cs typeface="Helvetica Neue" charset="0"/>
            </a:endParaRPr>
          </a:p>
          <a:p>
            <a:r>
              <a:rPr lang="en-US" sz="1500" dirty="0">
                <a:solidFill>
                  <a:schemeClr val="bg2">
                    <a:lumMod val="60000"/>
                    <a:lumOff val="40000"/>
                  </a:schemeClr>
                </a:solidFill>
                <a:latin typeface="Helvetica Neue" charset="0"/>
                <a:ea typeface="Helvetica Neue" charset="0"/>
                <a:cs typeface="Helvetica Neue" charset="0"/>
              </a:rPr>
              <a:t>Possible Difficulties: </a:t>
            </a:r>
          </a:p>
          <a:p>
            <a:pPr marL="285750" indent="-285750">
              <a:buFont typeface="Arial" charset="0"/>
              <a:buChar char="•"/>
            </a:pPr>
            <a:r>
              <a:rPr lang="en-US" sz="1500" dirty="0">
                <a:solidFill>
                  <a:srgbClr val="BF7A27"/>
                </a:solidFill>
                <a:latin typeface="Helvetica Neue" charset="0"/>
                <a:ea typeface="Helvetica Neue" charset="0"/>
                <a:cs typeface="Helvetica Neue" charset="0"/>
              </a:rPr>
              <a:t>You may tend </a:t>
            </a:r>
            <a:r>
              <a:rPr lang="en-US" sz="1500" b="1" dirty="0">
                <a:solidFill>
                  <a:srgbClr val="BF7A27"/>
                </a:solidFill>
                <a:latin typeface="Helvetica Neue" charset="0"/>
                <a:ea typeface="Helvetica Neue" charset="0"/>
                <a:cs typeface="Helvetica Neue" charset="0"/>
              </a:rPr>
              <a:t>martyr yourself for others</a:t>
            </a:r>
            <a:r>
              <a:rPr lang="en-US" sz="1500" dirty="0">
                <a:solidFill>
                  <a:srgbClr val="BF7A27"/>
                </a:solidFill>
                <a:latin typeface="Helvetica Neue" charset="0"/>
                <a:ea typeface="Helvetica Neue" charset="0"/>
                <a:cs typeface="Helvetica Neue" charset="0"/>
              </a:rPr>
              <a:t>, and be easily taken advantage of if you do not </a:t>
            </a:r>
            <a:r>
              <a:rPr lang="en-US" sz="1500" b="1" dirty="0">
                <a:solidFill>
                  <a:srgbClr val="BF7A27"/>
                </a:solidFill>
                <a:latin typeface="Helvetica Neue" charset="0"/>
                <a:ea typeface="Helvetica Neue" charset="0"/>
                <a:cs typeface="Helvetica Neue" charset="0"/>
              </a:rPr>
              <a:t>set and keep strong boundaries </a:t>
            </a:r>
            <a:r>
              <a:rPr lang="en-US" sz="1500" dirty="0">
                <a:solidFill>
                  <a:srgbClr val="BF7A27"/>
                </a:solidFill>
                <a:latin typeface="Helvetica Neue" charset="0"/>
                <a:ea typeface="Helvetica Neue" charset="0"/>
                <a:cs typeface="Helvetica Neue" charset="0"/>
              </a:rPr>
              <a:t>in place.</a:t>
            </a:r>
          </a:p>
          <a:p>
            <a:pPr marL="285750" indent="-285750">
              <a:buFont typeface="Arial" charset="0"/>
              <a:buChar char="•"/>
            </a:pPr>
            <a:r>
              <a:rPr lang="en-US" sz="1500" dirty="0">
                <a:latin typeface="Helvetica Neue" charset="0"/>
                <a:ea typeface="Helvetica Neue" charset="0"/>
                <a:cs typeface="Helvetica Neue" charset="0"/>
              </a:rPr>
              <a:t>You may tend to </a:t>
            </a:r>
            <a:r>
              <a:rPr lang="en-US" sz="1500" b="1" dirty="0">
                <a:latin typeface="Helvetica Neue" charset="0"/>
                <a:ea typeface="Helvetica Neue" charset="0"/>
                <a:cs typeface="Helvetica Neue" charset="0"/>
              </a:rPr>
              <a:t>take on other people’s problems </a:t>
            </a:r>
            <a:r>
              <a:rPr lang="en-US" sz="1500" dirty="0">
                <a:latin typeface="Helvetica Neue" charset="0"/>
                <a:ea typeface="Helvetica Neue" charset="0"/>
                <a:cs typeface="Helvetica Neue" charset="0"/>
              </a:rPr>
              <a:t>and loose your sense of self or separateness in situations.</a:t>
            </a:r>
          </a:p>
          <a:p>
            <a:pPr marL="285750" indent="-285750">
              <a:buFont typeface="Arial" charset="0"/>
              <a:buChar char="•"/>
            </a:pPr>
            <a:r>
              <a:rPr lang="en-US" sz="1500" dirty="0">
                <a:solidFill>
                  <a:srgbClr val="BF7A27"/>
                </a:solidFill>
                <a:latin typeface="Helvetica Neue" charset="0"/>
                <a:ea typeface="Helvetica Neue" charset="0"/>
                <a:cs typeface="Helvetica Neue" charset="0"/>
              </a:rPr>
              <a:t>May be vague and </a:t>
            </a:r>
            <a:r>
              <a:rPr lang="en-US" sz="1500" b="1" dirty="0">
                <a:solidFill>
                  <a:srgbClr val="BF7A27"/>
                </a:solidFill>
                <a:latin typeface="Helvetica Neue" charset="0"/>
                <a:ea typeface="Helvetica Neue" charset="0"/>
                <a:cs typeface="Helvetica Neue" charset="0"/>
              </a:rPr>
              <a:t>not clear in communications</a:t>
            </a:r>
            <a:r>
              <a:rPr lang="en-US" sz="1500" dirty="0">
                <a:solidFill>
                  <a:srgbClr val="BF7A27"/>
                </a:solidFill>
                <a:latin typeface="Helvetica Neue" charset="0"/>
                <a:ea typeface="Helvetica Neue" charset="0"/>
                <a:cs typeface="Helvetica Neue" charset="0"/>
              </a:rPr>
              <a:t>.</a:t>
            </a:r>
          </a:p>
          <a:p>
            <a:pPr marL="285750" indent="-285750">
              <a:buFont typeface="Arial" charset="0"/>
              <a:buChar char="•"/>
            </a:pPr>
            <a:r>
              <a:rPr lang="en-US" sz="1500" dirty="0">
                <a:latin typeface="Helvetica Neue" charset="0"/>
                <a:ea typeface="Helvetica Neue" charset="0"/>
                <a:cs typeface="Helvetica Neue" charset="0"/>
              </a:rPr>
              <a:t>May be </a:t>
            </a:r>
            <a:r>
              <a:rPr lang="en-US" sz="1500" b="1" dirty="0">
                <a:latin typeface="Helvetica Neue" charset="0"/>
                <a:ea typeface="Helvetica Neue" charset="0"/>
                <a:cs typeface="Helvetica Neue" charset="0"/>
              </a:rPr>
              <a:t>more prone to escapism </a:t>
            </a:r>
            <a:r>
              <a:rPr lang="en-US" sz="1500" dirty="0">
                <a:latin typeface="Helvetica Neue" charset="0"/>
                <a:ea typeface="Helvetica Neue" charset="0"/>
                <a:cs typeface="Helvetica Neue" charset="0"/>
              </a:rPr>
              <a:t>through addictions or personal dramas.</a:t>
            </a:r>
          </a:p>
          <a:p>
            <a:pPr marL="342900" indent="-342900">
              <a:buFont typeface="Arial" charset="0"/>
              <a:buChar char="•"/>
            </a:pPr>
            <a:endParaRPr lang="en-US" sz="1500" dirty="0">
              <a:solidFill>
                <a:srgbClr val="BF7A27"/>
              </a:solidFill>
              <a:latin typeface="Helvetica Neue" charset="0"/>
              <a:ea typeface="Helvetica Neue" charset="0"/>
              <a:cs typeface="Helvetica Neue" charset="0"/>
            </a:endParaRPr>
          </a:p>
        </p:txBody>
      </p:sp>
      <p:sp>
        <p:nvSpPr>
          <p:cNvPr id="9" name="Rectangle 8"/>
          <p:cNvSpPr/>
          <p:nvPr/>
        </p:nvSpPr>
        <p:spPr>
          <a:xfrm>
            <a:off x="0" y="6627502"/>
            <a:ext cx="4859114" cy="756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249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E330213-EE32-5D42-955E-49EDDD01B618}"/>
              </a:ext>
            </a:extLst>
          </p:cNvPr>
          <p:cNvSpPr/>
          <p:nvPr/>
        </p:nvSpPr>
        <p:spPr>
          <a:xfrm>
            <a:off x="5540187" y="1447147"/>
            <a:ext cx="5453937" cy="29030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E4D41D9-36FF-7240-B28A-6DAFF046E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7" y="-140679"/>
            <a:ext cx="1985006" cy="1532157"/>
          </a:xfrm>
          <a:prstGeom prst="rect">
            <a:avLst/>
          </a:prstGeom>
        </p:spPr>
      </p:pic>
      <p:sp>
        <p:nvSpPr>
          <p:cNvPr id="3" name="TextBox 2">
            <a:extLst>
              <a:ext uri="{FF2B5EF4-FFF2-40B4-BE49-F238E27FC236}">
                <a16:creationId xmlns:a16="http://schemas.microsoft.com/office/drawing/2014/main" id="{D46B6C36-B724-D349-A703-F4D8FE074CE3}"/>
              </a:ext>
            </a:extLst>
          </p:cNvPr>
          <p:cNvSpPr txBox="1"/>
          <p:nvPr/>
        </p:nvSpPr>
        <p:spPr>
          <a:xfrm>
            <a:off x="0" y="6897"/>
            <a:ext cx="12205252" cy="1138773"/>
          </a:xfrm>
          <a:prstGeom prst="rect">
            <a:avLst/>
          </a:prstGeom>
          <a:noFill/>
        </p:spPr>
        <p:txBody>
          <a:bodyPr wrap="square" rtlCol="0">
            <a:spAutoFit/>
          </a:bodyPr>
          <a:lstStyle/>
          <a:p>
            <a:pPr algn="ctr"/>
            <a:r>
              <a:rPr lang="en-US" sz="4800" dirty="0">
                <a:latin typeface="Helvetica Neue Medium"/>
                <a:cs typeface="Helvetica Neue Medium"/>
              </a:rPr>
              <a:t>Mercury </a:t>
            </a:r>
            <a:r>
              <a:rPr lang="en-US" sz="4800" dirty="0">
                <a:latin typeface="Helvetica Neue Thin"/>
                <a:cs typeface="Helvetica Neue Thin"/>
              </a:rPr>
              <a:t>Retrograde Cycle</a:t>
            </a:r>
          </a:p>
          <a:p>
            <a:pPr lvl="0" algn="ctr"/>
            <a:r>
              <a:rPr lang="en-US" sz="2000" b="1" dirty="0">
                <a:solidFill>
                  <a:schemeClr val="accent6">
                    <a:lumMod val="60000"/>
                    <a:lumOff val="40000"/>
                  </a:schemeClr>
                </a:solidFill>
                <a:latin typeface="Helvetica Neue" charset="0"/>
                <a:ea typeface="Helvetica Neue" charset="0"/>
                <a:cs typeface="Helvetica Neue" charset="0"/>
              </a:rPr>
              <a:t>Feb 19 </a:t>
            </a:r>
            <a:r>
              <a:rPr lang="en-US" sz="1400" dirty="0">
                <a:solidFill>
                  <a:schemeClr val="accent6">
                    <a:lumMod val="60000"/>
                    <a:lumOff val="40000"/>
                  </a:schemeClr>
                </a:solidFill>
                <a:latin typeface="Helvetica Neue" charset="0"/>
                <a:ea typeface="Helvetica Neue" charset="0"/>
                <a:cs typeface="Helvetica Neue" charset="0"/>
              </a:rPr>
              <a:t>(full moon) </a:t>
            </a:r>
            <a:r>
              <a:rPr lang="en-US" sz="2000" b="1" dirty="0">
                <a:solidFill>
                  <a:schemeClr val="accent6">
                    <a:lumMod val="60000"/>
                    <a:lumOff val="40000"/>
                  </a:schemeClr>
                </a:solidFill>
                <a:latin typeface="Helvetica Neue" charset="0"/>
                <a:ea typeface="Helvetica Neue" charset="0"/>
                <a:cs typeface="Helvetica Neue" charset="0"/>
              </a:rPr>
              <a:t>– April 16, 2019 </a:t>
            </a:r>
            <a:r>
              <a:rPr lang="en-US" sz="1400" dirty="0">
                <a:solidFill>
                  <a:schemeClr val="accent6">
                    <a:lumMod val="60000"/>
                    <a:lumOff val="40000"/>
                  </a:schemeClr>
                </a:solidFill>
                <a:latin typeface="Helvetica Neue" charset="0"/>
                <a:ea typeface="Helvetica Neue" charset="0"/>
                <a:cs typeface="Helvetica Neue" charset="0"/>
              </a:rPr>
              <a:t>(16°-29° Pisces) </a:t>
            </a:r>
          </a:p>
        </p:txBody>
      </p:sp>
      <p:pic>
        <p:nvPicPr>
          <p:cNvPr id="4" name="Picture 3">
            <a:extLst>
              <a:ext uri="{FF2B5EF4-FFF2-40B4-BE49-F238E27FC236}">
                <a16:creationId xmlns:a16="http://schemas.microsoft.com/office/drawing/2014/main" id="{B085D85A-D557-5040-86F7-D44E9DC61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6819" y="1250580"/>
            <a:ext cx="12434105" cy="68017"/>
          </a:xfrm>
          <a:prstGeom prst="rect">
            <a:avLst/>
          </a:prstGeom>
        </p:spPr>
      </p:pic>
      <p:pic>
        <p:nvPicPr>
          <p:cNvPr id="5" name="Picture 4">
            <a:extLst>
              <a:ext uri="{FF2B5EF4-FFF2-40B4-BE49-F238E27FC236}">
                <a16:creationId xmlns:a16="http://schemas.microsoft.com/office/drawing/2014/main" id="{1B0B913D-1CB9-0B4C-973B-7ACA5560B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362" y="1764600"/>
            <a:ext cx="3837336" cy="2370119"/>
          </a:xfrm>
          <a:prstGeom prst="rect">
            <a:avLst/>
          </a:prstGeom>
        </p:spPr>
      </p:pic>
      <p:sp>
        <p:nvSpPr>
          <p:cNvPr id="6" name="Rectangle 5">
            <a:extLst>
              <a:ext uri="{FF2B5EF4-FFF2-40B4-BE49-F238E27FC236}">
                <a16:creationId xmlns:a16="http://schemas.microsoft.com/office/drawing/2014/main" id="{EDB20FCC-316F-E841-9B00-7C123DC7FC8F}"/>
              </a:ext>
            </a:extLst>
          </p:cNvPr>
          <p:cNvSpPr/>
          <p:nvPr/>
        </p:nvSpPr>
        <p:spPr>
          <a:xfrm>
            <a:off x="96196" y="4469376"/>
            <a:ext cx="11414486" cy="2554545"/>
          </a:xfrm>
          <a:prstGeom prst="rect">
            <a:avLst/>
          </a:prstGeom>
        </p:spPr>
        <p:txBody>
          <a:bodyPr wrap="square">
            <a:spAutoFit/>
          </a:bodyPr>
          <a:lstStyle/>
          <a:p>
            <a:pPr lvl="0" algn="ctr"/>
            <a:r>
              <a:rPr lang="en-US" sz="2000" dirty="0">
                <a:solidFill>
                  <a:schemeClr val="accent6">
                    <a:lumMod val="60000"/>
                    <a:lumOff val="40000"/>
                  </a:schemeClr>
                </a:solidFill>
                <a:latin typeface="Helvetica Neue" charset="0"/>
                <a:ea typeface="Helvetica Neue" charset="0"/>
                <a:cs typeface="Helvetica Neue" charset="0"/>
              </a:rPr>
              <a:t>Mercury Pre-Shadow Events:</a:t>
            </a:r>
          </a:p>
          <a:p>
            <a:pPr lvl="0" algn="ctr"/>
            <a:r>
              <a:rPr lang="en-US" sz="2000" b="1" dirty="0">
                <a:latin typeface="Helvetica Neue" charset="0"/>
                <a:ea typeface="Helvetica Neue" charset="0"/>
                <a:cs typeface="Helvetica Neue" charset="0"/>
              </a:rPr>
              <a:t>Feb 19 </a:t>
            </a:r>
            <a:r>
              <a:rPr lang="en-US" sz="2000" dirty="0">
                <a:latin typeface="Helvetica Neue" charset="0"/>
                <a:ea typeface="Helvetica Neue" charset="0"/>
                <a:cs typeface="Helvetica Neue" charset="0"/>
              </a:rPr>
              <a:t>(16° Pisces) </a:t>
            </a:r>
            <a:r>
              <a:rPr lang="en-US" sz="2000" b="1" dirty="0">
                <a:latin typeface="Helvetica Neue" charset="0"/>
                <a:ea typeface="Helvetica Neue" charset="0"/>
                <a:cs typeface="Helvetica Neue" charset="0"/>
              </a:rPr>
              <a:t>– March 5, 2019 </a:t>
            </a:r>
            <a:r>
              <a:rPr lang="en-US" sz="2000" dirty="0">
                <a:latin typeface="Helvetica Neue" charset="0"/>
                <a:ea typeface="Helvetica Neue" charset="0"/>
                <a:cs typeface="Helvetica Neue" charset="0"/>
              </a:rPr>
              <a:t>(29° Pisces)</a:t>
            </a:r>
          </a:p>
          <a:p>
            <a:pPr lvl="0" algn="ctr"/>
            <a:endParaRPr lang="en-US" sz="800" dirty="0">
              <a:latin typeface="Helvetica Neue" charset="0"/>
              <a:ea typeface="Helvetica Neue" charset="0"/>
              <a:cs typeface="Helvetica Neue" charset="0"/>
            </a:endParaRPr>
          </a:p>
          <a:p>
            <a:pPr lvl="0" algn="ctr"/>
            <a:r>
              <a:rPr lang="en-US" sz="2000" b="1" dirty="0">
                <a:solidFill>
                  <a:schemeClr val="accent6"/>
                </a:solidFill>
                <a:latin typeface="Helvetica Neue" charset="0"/>
                <a:ea typeface="Helvetica Neue" charset="0"/>
                <a:cs typeface="Helvetica Neue" charset="0"/>
              </a:rPr>
              <a:t>Mercury Retrograde – </a:t>
            </a:r>
            <a:r>
              <a:rPr lang="en-US" sz="2000" dirty="0">
                <a:solidFill>
                  <a:schemeClr val="accent6"/>
                </a:solidFill>
                <a:latin typeface="Helvetica Neue" charset="0"/>
                <a:ea typeface="Helvetica Neue" charset="0"/>
                <a:cs typeface="Helvetica Neue" charset="0"/>
              </a:rPr>
              <a:t>Research/Define: </a:t>
            </a:r>
          </a:p>
          <a:p>
            <a:pPr lvl="0" algn="ctr"/>
            <a:r>
              <a:rPr lang="en-US" sz="2000" b="1" dirty="0">
                <a:solidFill>
                  <a:srgbClr val="FFC000"/>
                </a:solidFill>
                <a:latin typeface="Helvetica Neue" charset="0"/>
                <a:ea typeface="Helvetica Neue" charset="0"/>
                <a:cs typeface="Helvetica Neue" charset="0"/>
              </a:rPr>
              <a:t>March 5 </a:t>
            </a:r>
            <a:r>
              <a:rPr lang="en-US" sz="2000" dirty="0">
                <a:solidFill>
                  <a:srgbClr val="FFC000"/>
                </a:solidFill>
                <a:latin typeface="Helvetica Neue" charset="0"/>
                <a:ea typeface="Helvetica Neue" charset="0"/>
                <a:cs typeface="Helvetica Neue" charset="0"/>
              </a:rPr>
              <a:t>(29° Pisces) – </a:t>
            </a:r>
            <a:r>
              <a:rPr lang="en-US" sz="2000" b="1" dirty="0">
                <a:solidFill>
                  <a:srgbClr val="FFC000"/>
                </a:solidFill>
                <a:latin typeface="Helvetica Neue" charset="0"/>
                <a:ea typeface="Helvetica Neue" charset="0"/>
                <a:cs typeface="Helvetica Neue" charset="0"/>
              </a:rPr>
              <a:t>March 29, 2019 </a:t>
            </a:r>
            <a:r>
              <a:rPr lang="en-US" sz="2000" dirty="0">
                <a:solidFill>
                  <a:srgbClr val="FFC000"/>
                </a:solidFill>
                <a:latin typeface="Helvetica Neue" charset="0"/>
                <a:ea typeface="Helvetica Neue" charset="0"/>
                <a:cs typeface="Helvetica Neue" charset="0"/>
              </a:rPr>
              <a:t>– (16° Pisces)</a:t>
            </a:r>
          </a:p>
          <a:p>
            <a:pPr lvl="0" algn="ctr"/>
            <a:endParaRPr lang="en-US" sz="800" dirty="0">
              <a:solidFill>
                <a:srgbClr val="FFC000"/>
              </a:solidFill>
              <a:latin typeface="Helvetica Neue" charset="0"/>
              <a:ea typeface="Helvetica Neue" charset="0"/>
              <a:cs typeface="Helvetica Neue" charset="0"/>
            </a:endParaRPr>
          </a:p>
          <a:p>
            <a:pPr lvl="0" algn="ctr"/>
            <a:r>
              <a:rPr lang="en-US" sz="2000" dirty="0">
                <a:solidFill>
                  <a:schemeClr val="accent6">
                    <a:lumMod val="60000"/>
                    <a:lumOff val="40000"/>
                  </a:schemeClr>
                </a:solidFill>
                <a:latin typeface="Helvetica Neue" charset="0"/>
                <a:ea typeface="Helvetica Neue" charset="0"/>
                <a:cs typeface="Helvetica Neue" charset="0"/>
              </a:rPr>
              <a:t>Mercury Post-Shadow Conclusion:</a:t>
            </a:r>
          </a:p>
          <a:p>
            <a:pPr lvl="0" algn="ctr"/>
            <a:r>
              <a:rPr lang="en-US" sz="2000" b="1" dirty="0">
                <a:latin typeface="Helvetica Neue" charset="0"/>
                <a:ea typeface="Helvetica Neue" charset="0"/>
                <a:cs typeface="Helvetica Neue" charset="0"/>
              </a:rPr>
              <a:t>March 29 </a:t>
            </a:r>
            <a:r>
              <a:rPr lang="en-US" sz="2000" dirty="0">
                <a:latin typeface="Helvetica Neue" charset="0"/>
                <a:ea typeface="Helvetica Neue" charset="0"/>
                <a:cs typeface="Helvetica Neue" charset="0"/>
              </a:rPr>
              <a:t>(16° Pisces) </a:t>
            </a:r>
            <a:r>
              <a:rPr lang="en-US" sz="2000" b="1" dirty="0">
                <a:latin typeface="Helvetica Neue" charset="0"/>
                <a:ea typeface="Helvetica Neue" charset="0"/>
                <a:cs typeface="Helvetica Neue" charset="0"/>
              </a:rPr>
              <a:t>– April 16, 2019 </a:t>
            </a:r>
            <a:r>
              <a:rPr lang="en-US" sz="2000" dirty="0">
                <a:latin typeface="Helvetica Neue" charset="0"/>
                <a:ea typeface="Helvetica Neue" charset="0"/>
                <a:cs typeface="Helvetica Neue" charset="0"/>
              </a:rPr>
              <a:t>(29° Pisces)</a:t>
            </a:r>
          </a:p>
          <a:p>
            <a:pPr lvl="0" algn="ctr"/>
            <a:endParaRPr lang="en-US" sz="2400" dirty="0">
              <a:solidFill>
                <a:srgbClr val="FFC000"/>
              </a:solidFill>
              <a:latin typeface="Helvetica Neue" charset="0"/>
              <a:ea typeface="Helvetica Neue" charset="0"/>
              <a:cs typeface="Helvetica Neue" charset="0"/>
            </a:endParaRPr>
          </a:p>
        </p:txBody>
      </p:sp>
      <p:pic>
        <p:nvPicPr>
          <p:cNvPr id="8" name="Picture 7">
            <a:extLst>
              <a:ext uri="{FF2B5EF4-FFF2-40B4-BE49-F238E27FC236}">
                <a16:creationId xmlns:a16="http://schemas.microsoft.com/office/drawing/2014/main" id="{57A94D0D-600B-7F4C-B661-DD0078734B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2219" y="1506194"/>
            <a:ext cx="5023997" cy="2844044"/>
          </a:xfrm>
          <a:prstGeom prst="rect">
            <a:avLst/>
          </a:prstGeom>
        </p:spPr>
      </p:pic>
      <p:sp>
        <p:nvSpPr>
          <p:cNvPr id="9" name="Rectangle 8">
            <a:extLst>
              <a:ext uri="{FF2B5EF4-FFF2-40B4-BE49-F238E27FC236}">
                <a16:creationId xmlns:a16="http://schemas.microsoft.com/office/drawing/2014/main" id="{56856F91-BFD7-AA45-AAF1-950C9666AEC1}"/>
              </a:ext>
            </a:extLst>
          </p:cNvPr>
          <p:cNvSpPr/>
          <p:nvPr/>
        </p:nvSpPr>
        <p:spPr>
          <a:xfrm>
            <a:off x="6003629" y="3244334"/>
            <a:ext cx="184730" cy="369332"/>
          </a:xfrm>
          <a:prstGeom prst="rect">
            <a:avLst/>
          </a:prstGeom>
        </p:spPr>
        <p:txBody>
          <a:bodyPr wrap="none">
            <a:spAutoFit/>
          </a:bodyPr>
          <a:lstStyle/>
          <a:p>
            <a:pPr lvl="0" algn="ctr"/>
            <a:endParaRPr lang="en-US" dirty="0">
              <a:solidFill>
                <a:schemeClr val="accent6"/>
              </a:solidFill>
              <a:latin typeface="Helvetica Neue" charset="0"/>
              <a:ea typeface="Helvetica Neue" charset="0"/>
              <a:cs typeface="Helvetica Neue" charset="0"/>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771" y="1726135"/>
            <a:ext cx="4281927" cy="2408584"/>
          </a:xfrm>
          <a:prstGeom prst="rect">
            <a:avLst/>
          </a:prstGeom>
        </p:spPr>
      </p:pic>
      <p:sp>
        <p:nvSpPr>
          <p:cNvPr id="12" name="Rectangle 11"/>
          <p:cNvSpPr/>
          <p:nvPr/>
        </p:nvSpPr>
        <p:spPr>
          <a:xfrm>
            <a:off x="3755715" y="3244334"/>
            <a:ext cx="925253" cy="830997"/>
          </a:xfrm>
          <a:prstGeom prst="rect">
            <a:avLst/>
          </a:prstGeom>
        </p:spPr>
        <p:txBody>
          <a:bodyPr wrap="none">
            <a:spAutoFit/>
          </a:bodyPr>
          <a:lstStyle/>
          <a:p>
            <a:r>
              <a:rPr lang="en-US" sz="4800" dirty="0">
                <a:latin typeface="Helvetica Neue Light" charset="0"/>
                <a:ea typeface="Helvetica Neue Light" charset="0"/>
                <a:cs typeface="Helvetica Neue Light" charset="0"/>
              </a:rPr>
              <a:t>Rx</a:t>
            </a:r>
          </a:p>
        </p:txBody>
      </p:sp>
    </p:spTree>
    <p:extLst>
      <p:ext uri="{BB962C8B-B14F-4D97-AF65-F5344CB8AC3E}">
        <p14:creationId xmlns:p14="http://schemas.microsoft.com/office/powerpoint/2010/main" val="1806800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295A7-02A5-5449-90A0-4F15E3DA7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7" y="-140679"/>
            <a:ext cx="1985006" cy="1532157"/>
          </a:xfrm>
          <a:prstGeom prst="rect">
            <a:avLst/>
          </a:prstGeom>
        </p:spPr>
      </p:pic>
      <p:sp>
        <p:nvSpPr>
          <p:cNvPr id="3" name="TextBox 2">
            <a:extLst>
              <a:ext uri="{FF2B5EF4-FFF2-40B4-BE49-F238E27FC236}">
                <a16:creationId xmlns:a16="http://schemas.microsoft.com/office/drawing/2014/main" id="{7F5B4D30-BE1E-8E45-BBE5-022DAA296FEE}"/>
              </a:ext>
            </a:extLst>
          </p:cNvPr>
          <p:cNvSpPr txBox="1"/>
          <p:nvPr/>
        </p:nvSpPr>
        <p:spPr>
          <a:xfrm>
            <a:off x="0" y="6897"/>
            <a:ext cx="12205252" cy="1138773"/>
          </a:xfrm>
          <a:prstGeom prst="rect">
            <a:avLst/>
          </a:prstGeom>
          <a:noFill/>
        </p:spPr>
        <p:txBody>
          <a:bodyPr wrap="square" rtlCol="0">
            <a:spAutoFit/>
          </a:bodyPr>
          <a:lstStyle/>
          <a:p>
            <a:pPr algn="ctr"/>
            <a:r>
              <a:rPr lang="en-US" sz="4800" dirty="0">
                <a:latin typeface="Helvetica Neue Medium"/>
                <a:cs typeface="Helvetica Neue Medium"/>
              </a:rPr>
              <a:t>Mercury </a:t>
            </a:r>
            <a:r>
              <a:rPr lang="en-US" sz="4800" dirty="0">
                <a:latin typeface="Helvetica Neue Thin"/>
                <a:cs typeface="Helvetica Neue Thin"/>
              </a:rPr>
              <a:t>Retrograde</a:t>
            </a:r>
          </a:p>
          <a:p>
            <a:pPr lvl="0" algn="ctr"/>
            <a:r>
              <a:rPr lang="en-US" sz="2000" b="1" u="sng" dirty="0">
                <a:solidFill>
                  <a:srgbClr val="FFC000"/>
                </a:solidFill>
                <a:latin typeface="Helvetica Neue" charset="0"/>
                <a:ea typeface="Helvetica Neue" charset="0"/>
                <a:cs typeface="Helvetica Neue" charset="0"/>
              </a:rPr>
              <a:t>March 5 </a:t>
            </a:r>
            <a:r>
              <a:rPr lang="en-US" sz="2000" b="1" dirty="0">
                <a:solidFill>
                  <a:srgbClr val="FFC000"/>
                </a:solidFill>
                <a:latin typeface="Helvetica Neue" charset="0"/>
                <a:ea typeface="Helvetica Neue" charset="0"/>
                <a:cs typeface="Helvetica Neue" charset="0"/>
              </a:rPr>
              <a:t>– 29 Rx </a:t>
            </a:r>
            <a:r>
              <a:rPr lang="en-US" sz="2000" dirty="0">
                <a:solidFill>
                  <a:srgbClr val="FFC000"/>
                </a:solidFill>
                <a:latin typeface="Helvetica Neue" charset="0"/>
                <a:ea typeface="Helvetica Neue" charset="0"/>
                <a:cs typeface="Helvetica Neue" charset="0"/>
              </a:rPr>
              <a:t>(29°–16° </a:t>
            </a:r>
            <a:r>
              <a:rPr lang="en-US" sz="2000" dirty="0" err="1">
                <a:solidFill>
                  <a:srgbClr val="FFC000"/>
                </a:solidFill>
                <a:latin typeface="Helvetica Neue" charset="0"/>
                <a:ea typeface="Helvetica Neue" charset="0"/>
                <a:cs typeface="Helvetica Neue" charset="0"/>
              </a:rPr>
              <a:t>Pis</a:t>
            </a:r>
            <a:r>
              <a:rPr lang="en-US" sz="2000" dirty="0">
                <a:solidFill>
                  <a:srgbClr val="FFC000"/>
                </a:solidFill>
                <a:latin typeface="Helvetica Neue" charset="0"/>
                <a:ea typeface="Helvetica Neue" charset="0"/>
                <a:cs typeface="Helvetica Neue" charset="0"/>
              </a:rPr>
              <a:t>)</a:t>
            </a:r>
          </a:p>
        </p:txBody>
      </p:sp>
      <p:pic>
        <p:nvPicPr>
          <p:cNvPr id="7" name="Picture 6">
            <a:extLst>
              <a:ext uri="{FF2B5EF4-FFF2-40B4-BE49-F238E27FC236}">
                <a16:creationId xmlns:a16="http://schemas.microsoft.com/office/drawing/2014/main" id="{AE7FD7F5-A544-F240-A18B-6C7EA9C5C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6819" y="1250580"/>
            <a:ext cx="12434105" cy="68017"/>
          </a:xfrm>
          <a:prstGeom prst="rect">
            <a:avLst/>
          </a:prstGeom>
        </p:spPr>
      </p:pic>
      <p:pic>
        <p:nvPicPr>
          <p:cNvPr id="10" name="Picture 2" descr="https://thecelestialscope.files.wordpress.com/2010/10/hermes1.jpg">
            <a:extLst>
              <a:ext uri="{FF2B5EF4-FFF2-40B4-BE49-F238E27FC236}">
                <a16:creationId xmlns:a16="http://schemas.microsoft.com/office/drawing/2014/main" id="{6172F33B-CC6A-4AB3-A8C2-9DE284451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861" y="-463638"/>
            <a:ext cx="3086387" cy="38635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7304" y="1737003"/>
            <a:ext cx="3506190" cy="1972232"/>
          </a:xfrm>
          <a:prstGeom prst="rect">
            <a:avLst/>
          </a:prstGeom>
        </p:spPr>
      </p:pic>
      <p:sp>
        <p:nvSpPr>
          <p:cNvPr id="12" name="Rectangle 11"/>
          <p:cNvSpPr/>
          <p:nvPr/>
        </p:nvSpPr>
        <p:spPr>
          <a:xfrm>
            <a:off x="11141266" y="2679867"/>
            <a:ext cx="772969" cy="707886"/>
          </a:xfrm>
          <a:prstGeom prst="rect">
            <a:avLst/>
          </a:prstGeom>
        </p:spPr>
        <p:txBody>
          <a:bodyPr wrap="none">
            <a:spAutoFit/>
          </a:bodyPr>
          <a:lstStyle/>
          <a:p>
            <a:r>
              <a:rPr lang="en-US" sz="4000" dirty="0">
                <a:latin typeface="Helvetica Neue Light" charset="0"/>
                <a:ea typeface="Helvetica Neue Light" charset="0"/>
                <a:cs typeface="Helvetica Neue Light" charset="0"/>
              </a:rPr>
              <a:t>Rx</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18" y="1339794"/>
            <a:ext cx="4440372" cy="5518206"/>
          </a:xfrm>
          <a:prstGeom prst="rect">
            <a:avLst/>
          </a:prstGeom>
        </p:spPr>
      </p:pic>
      <p:sp>
        <p:nvSpPr>
          <p:cNvPr id="17" name="Rectangle 16"/>
          <p:cNvSpPr/>
          <p:nvPr/>
        </p:nvSpPr>
        <p:spPr>
          <a:xfrm>
            <a:off x="8883342" y="1317968"/>
            <a:ext cx="3290153" cy="528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BE4730B-B175-144B-AAFD-8BC604609837}"/>
              </a:ext>
            </a:extLst>
          </p:cNvPr>
          <p:cNvSpPr/>
          <p:nvPr/>
        </p:nvSpPr>
        <p:spPr>
          <a:xfrm>
            <a:off x="4423553" y="1444568"/>
            <a:ext cx="7768447" cy="584775"/>
          </a:xfrm>
          <a:prstGeom prst="rect">
            <a:avLst/>
          </a:prstGeom>
        </p:spPr>
        <p:txBody>
          <a:bodyPr wrap="square">
            <a:spAutoFit/>
          </a:bodyPr>
          <a:lstStyle/>
          <a:p>
            <a:pPr lvl="0" algn="ctr"/>
            <a:r>
              <a:rPr lang="en-US" sz="3200" dirty="0">
                <a:solidFill>
                  <a:schemeClr val="accent6"/>
                </a:solidFill>
                <a:latin typeface="Helvetica Neue" charset="0"/>
                <a:ea typeface="Helvetica Neue" charset="0"/>
                <a:cs typeface="Helvetica Neue" charset="0"/>
              </a:rPr>
              <a:t>How Does The Retrograde Affect You?</a:t>
            </a:r>
          </a:p>
        </p:txBody>
      </p:sp>
      <p:sp>
        <p:nvSpPr>
          <p:cNvPr id="18" name="Rectangle 17"/>
          <p:cNvSpPr/>
          <p:nvPr/>
        </p:nvSpPr>
        <p:spPr>
          <a:xfrm>
            <a:off x="8883342" y="-487081"/>
            <a:ext cx="3290153" cy="528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80536A9-553A-4644-AC69-DB50C1AD2EF1}"/>
              </a:ext>
            </a:extLst>
          </p:cNvPr>
          <p:cNvSpPr/>
          <p:nvPr/>
        </p:nvSpPr>
        <p:spPr>
          <a:xfrm>
            <a:off x="4423553" y="2341944"/>
            <a:ext cx="7805448" cy="4462760"/>
          </a:xfrm>
          <a:prstGeom prst="rect">
            <a:avLst/>
          </a:prstGeom>
        </p:spPr>
        <p:txBody>
          <a:bodyPr wrap="square">
            <a:spAutoFit/>
          </a:bodyPr>
          <a:lstStyle/>
          <a:p>
            <a:r>
              <a:rPr lang="en-US" sz="1600" dirty="0">
                <a:latin typeface="Helvetica Neue" charset="0"/>
                <a:ea typeface="Helvetica Neue" charset="0"/>
                <a:cs typeface="Helvetica Neue" charset="0"/>
              </a:rPr>
              <a:t>A time to process confusion and unclear thinking!</a:t>
            </a:r>
          </a:p>
          <a:p>
            <a:r>
              <a:rPr lang="is-IS" sz="1600" dirty="0">
                <a:latin typeface="Helvetica Neue" charset="0"/>
                <a:ea typeface="Helvetica Neue" charset="0"/>
                <a:cs typeface="Helvetica Neue" charset="0"/>
              </a:rPr>
              <a:t>- low confidence for you are in ‘</a:t>
            </a:r>
            <a:r>
              <a:rPr lang="is-IS" sz="1600" u="sng" dirty="0">
                <a:latin typeface="Helvetica Neue" charset="0"/>
                <a:ea typeface="Helvetica Neue" charset="0"/>
                <a:cs typeface="Helvetica Neue" charset="0"/>
              </a:rPr>
              <a:t>unfamiliar waters</a:t>
            </a:r>
            <a:r>
              <a:rPr lang="is-IS" sz="1600" dirty="0">
                <a:latin typeface="Helvetica Neue" charset="0"/>
                <a:ea typeface="Helvetica Neue" charset="0"/>
                <a:cs typeface="Helvetica Neue" charset="0"/>
              </a:rPr>
              <a:t>’</a:t>
            </a:r>
          </a:p>
          <a:p>
            <a:endParaRPr lang="en-US" sz="1200" dirty="0">
              <a:latin typeface="Helvetica Neue" charset="0"/>
              <a:ea typeface="Helvetica Neue" charset="0"/>
              <a:cs typeface="Helvetica Neue" charset="0"/>
            </a:endParaRPr>
          </a:p>
          <a:p>
            <a:r>
              <a:rPr lang="en-US" sz="1600" b="1" u="sng" dirty="0">
                <a:solidFill>
                  <a:schemeClr val="accent2">
                    <a:lumMod val="60000"/>
                    <a:lumOff val="40000"/>
                  </a:schemeClr>
                </a:solidFill>
                <a:latin typeface="Helvetica Neue" charset="0"/>
                <a:ea typeface="Helvetica Neue" charset="0"/>
                <a:cs typeface="Helvetica Neue" charset="0"/>
              </a:rPr>
              <a:t>A time to stop and smell the roses </a:t>
            </a:r>
            <a:r>
              <a:rPr lang="en-US" sz="1600" dirty="0">
                <a:solidFill>
                  <a:schemeClr val="accent2">
                    <a:lumMod val="60000"/>
                    <a:lumOff val="40000"/>
                  </a:schemeClr>
                </a:solidFill>
                <a:latin typeface="Helvetica Neue" charset="0"/>
                <a:ea typeface="Helvetica Neue" charset="0"/>
                <a:cs typeface="Helvetica Neue" charset="0"/>
              </a:rPr>
              <a:t>– for you are “on</a:t>
            </a:r>
            <a:br>
              <a:rPr lang="en-US" sz="1600" dirty="0">
                <a:solidFill>
                  <a:schemeClr val="accent2">
                    <a:lumMod val="60000"/>
                    <a:lumOff val="40000"/>
                  </a:schemeClr>
                </a:solidFill>
                <a:latin typeface="Helvetica Neue" charset="0"/>
                <a:ea typeface="Helvetica Neue" charset="0"/>
                <a:cs typeface="Helvetica Neue" charset="0"/>
              </a:rPr>
            </a:br>
            <a:r>
              <a:rPr lang="en-US" sz="1600" dirty="0">
                <a:solidFill>
                  <a:schemeClr val="accent2">
                    <a:lumMod val="60000"/>
                    <a:lumOff val="40000"/>
                  </a:schemeClr>
                </a:solidFill>
                <a:latin typeface="Helvetica Neue" charset="0"/>
                <a:ea typeface="Helvetica Neue" charset="0"/>
                <a:cs typeface="Helvetica Neue" charset="0"/>
              </a:rPr>
              <a:t>the threshold” of loosing, ending or releasing something</a:t>
            </a:r>
            <a:r>
              <a:rPr lang="is-IS" sz="1600" dirty="0">
                <a:solidFill>
                  <a:schemeClr val="accent2">
                    <a:lumMod val="60000"/>
                    <a:lumOff val="40000"/>
                  </a:schemeClr>
                </a:solidFill>
                <a:latin typeface="Helvetica Neue" charset="0"/>
                <a:ea typeface="Helvetica Neue" charset="0"/>
                <a:cs typeface="Helvetica Neue" charset="0"/>
              </a:rPr>
              <a:t>…</a:t>
            </a:r>
          </a:p>
          <a:p>
            <a:endParaRPr lang="is-IS" sz="1200" dirty="0">
              <a:latin typeface="Helvetica Neue" charset="0"/>
              <a:ea typeface="Helvetica Neue" charset="0"/>
              <a:cs typeface="Helvetica Neue" charset="0"/>
            </a:endParaRPr>
          </a:p>
          <a:p>
            <a:r>
              <a:rPr lang="is-IS" sz="1600" dirty="0">
                <a:latin typeface="Helvetica Neue" charset="0"/>
                <a:ea typeface="Helvetica Neue" charset="0"/>
                <a:cs typeface="Helvetica Neue" charset="0"/>
              </a:rPr>
              <a:t>• Support may come in from established or powerful authorities from the past. </a:t>
            </a:r>
            <a:br>
              <a:rPr lang="is-IS" sz="1600" dirty="0">
                <a:latin typeface="Helvetica Neue" charset="0"/>
                <a:ea typeface="Helvetica Neue" charset="0"/>
                <a:cs typeface="Helvetica Neue" charset="0"/>
              </a:rPr>
            </a:br>
            <a:r>
              <a:rPr lang="is-IS" sz="1600" dirty="0">
                <a:latin typeface="Helvetica Neue" charset="0"/>
                <a:ea typeface="Helvetica Neue" charset="0"/>
                <a:cs typeface="Helvetica Neue" charset="0"/>
              </a:rPr>
              <a:t>• </a:t>
            </a:r>
            <a:r>
              <a:rPr lang="is-IS" sz="1600" b="1" dirty="0">
                <a:latin typeface="Helvetica Neue" charset="0"/>
                <a:ea typeface="Helvetica Neue" charset="0"/>
                <a:cs typeface="Helvetica Neue" charset="0"/>
              </a:rPr>
              <a:t>Offers of potential </a:t>
            </a:r>
            <a:r>
              <a:rPr lang="en-US" sz="1600" b="1" dirty="0">
                <a:latin typeface="Helvetica Neue" charset="0"/>
                <a:ea typeface="Helvetica Neue" charset="0"/>
                <a:cs typeface="Helvetica Neue" charset="0"/>
              </a:rPr>
              <a:t>i</a:t>
            </a:r>
            <a:r>
              <a:rPr lang="is-IS" sz="1600" b="1" dirty="0">
                <a:latin typeface="Helvetica Neue" charset="0"/>
                <a:ea typeface="Helvetica Neue" charset="0"/>
                <a:cs typeface="Helvetica Neue" charset="0"/>
              </a:rPr>
              <a:t>ncreases of something YOU value</a:t>
            </a:r>
            <a:r>
              <a:rPr lang="is-IS" sz="1600" dirty="0">
                <a:latin typeface="Helvetica Neue" charset="0"/>
                <a:ea typeface="Helvetica Neue" charset="0"/>
                <a:cs typeface="Helvetica Neue" charset="0"/>
              </a:rPr>
              <a:t>: ie </a:t>
            </a:r>
            <a:r>
              <a:rPr lang="en-US" sz="1600" dirty="0">
                <a:latin typeface="Helvetica Neue" charset="0"/>
                <a:ea typeface="Helvetica Neue" charset="0"/>
                <a:cs typeface="Helvetica Neue" charset="0"/>
              </a:rPr>
              <a:t>money</a:t>
            </a:r>
            <a:r>
              <a:rPr lang="is-IS" sz="1600" dirty="0">
                <a:latin typeface="Helvetica Neue" charset="0"/>
                <a:ea typeface="Helvetica Neue" charset="0"/>
                <a:cs typeface="Helvetica Neue" charset="0"/>
              </a:rPr>
              <a:t>, love, fertility, </a:t>
            </a:r>
            <a:br>
              <a:rPr lang="is-IS" sz="1600" dirty="0">
                <a:latin typeface="Helvetica Neue" charset="0"/>
                <a:ea typeface="Helvetica Neue" charset="0"/>
                <a:cs typeface="Helvetica Neue" charset="0"/>
              </a:rPr>
            </a:br>
            <a:r>
              <a:rPr lang="is-IS" sz="1600" dirty="0">
                <a:latin typeface="Helvetica Neue" charset="0"/>
                <a:ea typeface="Helvetica Neue" charset="0"/>
                <a:cs typeface="Helvetica Neue" charset="0"/>
              </a:rPr>
              <a:t>  security, comforts, the good life.</a:t>
            </a:r>
          </a:p>
          <a:p>
            <a:endParaRPr lang="en-US" sz="1200" dirty="0">
              <a:latin typeface="Helvetica Neue" charset="0"/>
              <a:ea typeface="Helvetica Neue" charset="0"/>
              <a:cs typeface="Helvetica Neue" charset="0"/>
            </a:endParaRPr>
          </a:p>
          <a:p>
            <a:r>
              <a:rPr lang="en-US" sz="1600" b="1" dirty="0">
                <a:latin typeface="Helvetica Neue" charset="0"/>
                <a:ea typeface="Helvetica Neue" charset="0"/>
                <a:cs typeface="Helvetica Neue" charset="0"/>
              </a:rPr>
              <a:t>A time to isolate, research, think, write and express hidden ideas &amp; feelings </a:t>
            </a:r>
            <a:r>
              <a:rPr lang="en-US" sz="1600" dirty="0">
                <a:latin typeface="Helvetica Neue" charset="0"/>
                <a:ea typeface="Helvetica Neue" charset="0"/>
                <a:cs typeface="Helvetica Neue" charset="0"/>
              </a:rPr>
              <a:t>– </a:t>
            </a:r>
            <a:br>
              <a:rPr lang="en-US" sz="1600" dirty="0">
                <a:latin typeface="Helvetica Neue" charset="0"/>
                <a:ea typeface="Helvetica Neue" charset="0"/>
                <a:cs typeface="Helvetica Neue" charset="0"/>
              </a:rPr>
            </a:br>
            <a:r>
              <a:rPr lang="en-US" sz="1600" dirty="0">
                <a:latin typeface="Helvetica Neue" charset="0"/>
                <a:ea typeface="Helvetica Neue" charset="0"/>
                <a:cs typeface="Helvetica Neue" charset="0"/>
              </a:rPr>
              <a:t>- Let your intuition, imagination and artistry flow. </a:t>
            </a:r>
            <a:br>
              <a:rPr lang="en-US" sz="1600" dirty="0">
                <a:latin typeface="Helvetica Neue" charset="0"/>
                <a:ea typeface="Helvetica Neue" charset="0"/>
                <a:cs typeface="Helvetica Neue" charset="0"/>
              </a:rPr>
            </a:br>
            <a:r>
              <a:rPr lang="en-US" sz="1600" dirty="0">
                <a:latin typeface="Helvetica Neue" charset="0"/>
                <a:ea typeface="Helvetica Neue" charset="0"/>
                <a:cs typeface="Helvetica Neue" charset="0"/>
              </a:rPr>
              <a:t>- Get in touch with your ‘inner psyche’, the mysteries, occult or spiritual philosophy.</a:t>
            </a:r>
            <a:br>
              <a:rPr lang="en-US" sz="1600" dirty="0">
                <a:latin typeface="Helvetica Neue" charset="0"/>
                <a:ea typeface="Helvetica Neue" charset="0"/>
                <a:cs typeface="Helvetica Neue" charset="0"/>
              </a:rPr>
            </a:br>
            <a:endParaRPr lang="en-US" sz="1200" dirty="0">
              <a:latin typeface="Helvetica Neue" charset="0"/>
              <a:ea typeface="Helvetica Neue" charset="0"/>
              <a:cs typeface="Helvetica Neue" charset="0"/>
            </a:endParaRPr>
          </a:p>
          <a:p>
            <a:r>
              <a:rPr lang="en-US" sz="1600" b="1" dirty="0">
                <a:solidFill>
                  <a:schemeClr val="accent6">
                    <a:lumMod val="60000"/>
                    <a:lumOff val="40000"/>
                  </a:schemeClr>
                </a:solidFill>
                <a:latin typeface="Helvetica Neue" charset="0"/>
                <a:ea typeface="Helvetica Neue" charset="0"/>
                <a:cs typeface="Helvetica Neue" charset="0"/>
              </a:rPr>
              <a:t>Are you listening to your ‘inner’ self. Are your goals in alignment with your soul. Are you </a:t>
            </a:r>
            <a:r>
              <a:rPr lang="en-US" sz="1600" b="1" u="sng" dirty="0">
                <a:solidFill>
                  <a:schemeClr val="accent6">
                    <a:lumMod val="60000"/>
                    <a:lumOff val="40000"/>
                  </a:schemeClr>
                </a:solidFill>
                <a:latin typeface="Helvetica Neue" charset="0"/>
                <a:ea typeface="Helvetica Neue" charset="0"/>
                <a:cs typeface="Helvetica Neue" charset="0"/>
              </a:rPr>
              <a:t>at peace</a:t>
            </a:r>
            <a:r>
              <a:rPr lang="en-US" sz="1600" b="1" dirty="0">
                <a:solidFill>
                  <a:schemeClr val="accent6">
                    <a:lumMod val="60000"/>
                    <a:lumOff val="40000"/>
                  </a:schemeClr>
                </a:solidFill>
                <a:latin typeface="Helvetica Neue" charset="0"/>
                <a:ea typeface="Helvetica Neue" charset="0"/>
                <a:cs typeface="Helvetica Neue" charset="0"/>
              </a:rPr>
              <a:t> with the direction you are headed?</a:t>
            </a:r>
          </a:p>
          <a:p>
            <a:endParaRPr lang="en-US" sz="1200" b="1" dirty="0">
              <a:solidFill>
                <a:schemeClr val="accent6">
                  <a:lumMod val="60000"/>
                  <a:lumOff val="40000"/>
                </a:schemeClr>
              </a:solidFill>
              <a:latin typeface="Helvetica Neue" charset="0"/>
              <a:ea typeface="Helvetica Neue" charset="0"/>
              <a:cs typeface="Helvetica Neue" charset="0"/>
            </a:endParaRPr>
          </a:p>
          <a:p>
            <a:r>
              <a:rPr lang="en-US" sz="1600" dirty="0">
                <a:latin typeface="Helvetica Neue" charset="0"/>
                <a:ea typeface="Helvetica Neue" charset="0"/>
                <a:cs typeface="Helvetica Neue" charset="0"/>
              </a:rPr>
              <a:t>It’s time to</a:t>
            </a:r>
            <a:r>
              <a:rPr lang="en-US" sz="1600" b="1" dirty="0">
                <a:latin typeface="Helvetica Neue" charset="0"/>
                <a:ea typeface="Helvetica Neue" charset="0"/>
                <a:cs typeface="Helvetica Neue" charset="0"/>
              </a:rPr>
              <a:t> </a:t>
            </a:r>
            <a:r>
              <a:rPr lang="en-US" sz="1600" b="1" dirty="0">
                <a:solidFill>
                  <a:schemeClr val="accent2">
                    <a:lumMod val="60000"/>
                    <a:lumOff val="40000"/>
                  </a:schemeClr>
                </a:solidFill>
                <a:latin typeface="Helvetica Neue" charset="0"/>
                <a:ea typeface="Helvetica Neue" charset="0"/>
                <a:cs typeface="Helvetica Neue" charset="0"/>
              </a:rPr>
              <a:t>develop inner-awareness</a:t>
            </a:r>
            <a:r>
              <a:rPr lang="en-US" sz="1600" dirty="0">
                <a:solidFill>
                  <a:schemeClr val="accent2">
                    <a:lumMod val="60000"/>
                    <a:lumOff val="40000"/>
                  </a:schemeClr>
                </a:solidFill>
                <a:latin typeface="Helvetica Neue" charset="0"/>
                <a:ea typeface="Helvetica Neue" charset="0"/>
                <a:cs typeface="Helvetica Neue" charset="0"/>
              </a:rPr>
              <a:t> </a:t>
            </a:r>
            <a:r>
              <a:rPr lang="en-US" sz="1600" dirty="0">
                <a:latin typeface="Helvetica Neue" charset="0"/>
                <a:ea typeface="Helvetica Neue" charset="0"/>
                <a:cs typeface="Helvetica Neue" charset="0"/>
              </a:rPr>
              <a:t>of a situation, that you may </a:t>
            </a:r>
            <a:r>
              <a:rPr lang="en-US" sz="1600" b="1" dirty="0">
                <a:solidFill>
                  <a:schemeClr val="accent2">
                    <a:lumMod val="60000"/>
                    <a:lumOff val="40000"/>
                  </a:schemeClr>
                </a:solidFill>
                <a:latin typeface="Helvetica Neue" charset="0"/>
                <a:ea typeface="Helvetica Neue" charset="0"/>
                <a:cs typeface="Helvetica Neue" charset="0"/>
              </a:rPr>
              <a:t>come to a decision  - </a:t>
            </a:r>
            <a:r>
              <a:rPr lang="en-US" sz="1600" dirty="0">
                <a:latin typeface="Helvetica Neue" charset="0"/>
                <a:ea typeface="Helvetica Neue" charset="0"/>
                <a:cs typeface="Helvetica Neue" charset="0"/>
              </a:rPr>
              <a:t>with</a:t>
            </a:r>
            <a:r>
              <a:rPr lang="en-US" sz="1600" b="1" dirty="0">
                <a:solidFill>
                  <a:schemeClr val="accent2">
                    <a:lumMod val="60000"/>
                    <a:lumOff val="40000"/>
                  </a:schemeClr>
                </a:solidFill>
                <a:latin typeface="Helvetica Neue" charset="0"/>
                <a:ea typeface="Helvetica Neue" charset="0"/>
                <a:cs typeface="Helvetica Neue" charset="0"/>
              </a:rPr>
              <a:t> </a:t>
            </a:r>
            <a:r>
              <a:rPr lang="en-US" sz="1600" b="1" dirty="0">
                <a:latin typeface="Helvetica Neue" charset="0"/>
                <a:ea typeface="Helvetica Neue" charset="0"/>
                <a:cs typeface="Helvetica Neue" charset="0"/>
              </a:rPr>
              <a:t>clarity and confidence</a:t>
            </a:r>
            <a:r>
              <a:rPr lang="en-US" sz="1600" dirty="0">
                <a:latin typeface="Helvetica Neue" charset="0"/>
                <a:ea typeface="Helvetica Neue" charset="0"/>
                <a:cs typeface="Helvetica Neue" charset="0"/>
              </a:rPr>
              <a:t>.</a:t>
            </a:r>
            <a:endParaRPr lang="en-US" sz="1600" b="1" dirty="0">
              <a:latin typeface="Helvetica Neue" charset="0"/>
              <a:ea typeface="Helvetica Neue" charset="0"/>
              <a:cs typeface="Helvetica Neue" charset="0"/>
            </a:endParaRPr>
          </a:p>
        </p:txBody>
      </p:sp>
    </p:spTree>
    <p:extLst>
      <p:ext uri="{BB962C8B-B14F-4D97-AF65-F5344CB8AC3E}">
        <p14:creationId xmlns:p14="http://schemas.microsoft.com/office/powerpoint/2010/main" val="904229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3DD97-F383-834F-83F3-93D550423856}"/>
              </a:ext>
            </a:extLst>
          </p:cNvPr>
          <p:cNvSpPr/>
          <p:nvPr/>
        </p:nvSpPr>
        <p:spPr>
          <a:xfrm>
            <a:off x="-16819" y="1406246"/>
            <a:ext cx="12208819" cy="5262979"/>
          </a:xfrm>
          <a:prstGeom prst="rect">
            <a:avLst/>
          </a:prstGeom>
        </p:spPr>
        <p:txBody>
          <a:bodyPr wrap="square">
            <a:spAutoFit/>
          </a:bodyPr>
          <a:lstStyle/>
          <a:p>
            <a:pPr lvl="8"/>
            <a:r>
              <a:rPr lang="en-US" sz="2400" dirty="0">
                <a:latin typeface="Helvetica Neue" charset="0"/>
                <a:ea typeface="Helvetica Neue" charset="0"/>
                <a:cs typeface="Helvetica Neue" charset="0"/>
              </a:rPr>
              <a:t>You also need to determine if the</a:t>
            </a:r>
            <a:br>
              <a:rPr lang="en-US" sz="2400" dirty="0">
                <a:latin typeface="Helvetica Neue" charset="0"/>
                <a:ea typeface="Helvetica Neue" charset="0"/>
                <a:cs typeface="Helvetica Neue" charset="0"/>
              </a:rPr>
            </a:br>
            <a:r>
              <a:rPr lang="en-US" sz="2400" b="1" dirty="0">
                <a:solidFill>
                  <a:schemeClr val="accent6"/>
                </a:solidFill>
                <a:latin typeface="Helvetica Neue" charset="0"/>
                <a:ea typeface="Helvetica Neue" charset="0"/>
                <a:cs typeface="Helvetica Neue" charset="0"/>
              </a:rPr>
              <a:t>ASPIRATIONS FOR EXPANSION + GROWTH</a:t>
            </a:r>
          </a:p>
          <a:p>
            <a:pPr lvl="8"/>
            <a:r>
              <a:rPr lang="en-US" sz="2400" dirty="0">
                <a:solidFill>
                  <a:schemeClr val="accent2">
                    <a:lumMod val="60000"/>
                    <a:lumOff val="40000"/>
                  </a:schemeClr>
                </a:solidFill>
                <a:latin typeface="Helvetica Neue" charset="0"/>
                <a:ea typeface="Helvetica Neue" charset="0"/>
                <a:cs typeface="Helvetica Neue" charset="0"/>
              </a:rPr>
              <a:t>you’re involved in is </a:t>
            </a:r>
            <a:r>
              <a:rPr lang="en-US" sz="2400" u="sng" dirty="0">
                <a:solidFill>
                  <a:schemeClr val="accent2">
                    <a:lumMod val="60000"/>
                    <a:lumOff val="40000"/>
                  </a:schemeClr>
                </a:solidFill>
                <a:latin typeface="Helvetica Neue" charset="0"/>
                <a:ea typeface="Helvetica Neue" charset="0"/>
                <a:cs typeface="Helvetica Neue" charset="0"/>
              </a:rPr>
              <a:t>in-line with YOUR INTERNAL PSYCHE,</a:t>
            </a:r>
          </a:p>
          <a:p>
            <a:pPr lvl="8"/>
            <a:r>
              <a:rPr lang="en-US" sz="2400" u="sng" dirty="0">
                <a:solidFill>
                  <a:schemeClr val="accent2">
                    <a:lumMod val="60000"/>
                    <a:lumOff val="40000"/>
                  </a:schemeClr>
                </a:solidFill>
                <a:latin typeface="Helvetica Neue" charset="0"/>
                <a:ea typeface="Helvetica Neue" charset="0"/>
                <a:cs typeface="Helvetica Neue" charset="0"/>
              </a:rPr>
              <a:t>ideals, dreams or ‘at peace’ with your soul.</a:t>
            </a:r>
            <a:br>
              <a:rPr lang="en-US" sz="2400" u="sng" dirty="0">
                <a:solidFill>
                  <a:schemeClr val="accent2">
                    <a:lumMod val="60000"/>
                    <a:lumOff val="40000"/>
                  </a:schemeClr>
                </a:solidFill>
                <a:latin typeface="Helvetica Neue" charset="0"/>
                <a:ea typeface="Helvetica Neue" charset="0"/>
                <a:cs typeface="Helvetica Neue" charset="0"/>
              </a:rPr>
            </a:br>
            <a:br>
              <a:rPr lang="en-US" sz="2400" u="sng" dirty="0">
                <a:solidFill>
                  <a:schemeClr val="accent2">
                    <a:lumMod val="60000"/>
                    <a:lumOff val="40000"/>
                  </a:schemeClr>
                </a:solidFill>
                <a:latin typeface="Helvetica Neue" charset="0"/>
                <a:ea typeface="Helvetica Neue" charset="0"/>
                <a:cs typeface="Helvetica Neue" charset="0"/>
              </a:rPr>
            </a:br>
            <a:r>
              <a:rPr lang="en-US" sz="2400" dirty="0">
                <a:latin typeface="Helvetica Neue" charset="0"/>
                <a:ea typeface="Helvetica Neue" charset="0"/>
                <a:cs typeface="Helvetica Neue" charset="0"/>
              </a:rPr>
              <a:t>Is it </a:t>
            </a:r>
            <a:r>
              <a:rPr lang="en-US" sz="2400" b="1" dirty="0">
                <a:latin typeface="Helvetica Neue" charset="0"/>
                <a:ea typeface="Helvetica Neue" charset="0"/>
                <a:cs typeface="Helvetica Neue" charset="0"/>
              </a:rPr>
              <a:t>commerce-based, logical judgement, or faith-based?</a:t>
            </a:r>
          </a:p>
          <a:p>
            <a:pPr lvl="8"/>
            <a:r>
              <a:rPr lang="en-US" sz="2400" b="1" dirty="0">
                <a:latin typeface="Helvetica Neue" charset="0"/>
                <a:ea typeface="Helvetica Neue" charset="0"/>
                <a:cs typeface="Helvetica Neue" charset="0"/>
              </a:rPr>
              <a:t>Legal, political, promotional or adventure-based?</a:t>
            </a:r>
          </a:p>
          <a:p>
            <a:pPr lvl="8"/>
            <a:r>
              <a:rPr lang="en-US" sz="2400" dirty="0">
                <a:latin typeface="Helvetica Neue" charset="0"/>
                <a:ea typeface="Helvetica Neue" charset="0"/>
                <a:cs typeface="Helvetica Neue" charset="0"/>
              </a:rPr>
              <a:t>OR based on past traditions that no longer serve you?</a:t>
            </a:r>
          </a:p>
          <a:p>
            <a:pPr algn="ctr"/>
            <a:r>
              <a:rPr lang="en-US" sz="2400" dirty="0">
                <a:latin typeface="Helvetica Neue" charset="0"/>
                <a:ea typeface="Helvetica Neue" charset="0"/>
                <a:cs typeface="Helvetica Neue" charset="0"/>
              </a:rPr>
              <a:t> </a:t>
            </a:r>
            <a:br>
              <a:rPr lang="en-US" sz="2400" dirty="0">
                <a:latin typeface="Helvetica Neue" charset="0"/>
                <a:ea typeface="Helvetica Neue" charset="0"/>
                <a:cs typeface="Helvetica Neue" charset="0"/>
              </a:rPr>
            </a:br>
            <a:r>
              <a:rPr lang="en-US" sz="2400" dirty="0">
                <a:latin typeface="Helvetica Neue" charset="0"/>
                <a:ea typeface="Helvetica Neue" charset="0"/>
                <a:cs typeface="Helvetica Neue" charset="0"/>
              </a:rPr>
              <a:t>It’s also a time to investigate options, research possibilities that are </a:t>
            </a:r>
            <a:r>
              <a:rPr lang="en-US" sz="2400" u="sng" dirty="0">
                <a:latin typeface="Helvetica Neue" charset="0"/>
                <a:ea typeface="Helvetica Neue" charset="0"/>
                <a:cs typeface="Helvetica Neue" charset="0"/>
              </a:rPr>
              <a:t>foreign to you</a:t>
            </a:r>
            <a:r>
              <a:rPr lang="en-US" sz="2400" dirty="0">
                <a:latin typeface="Helvetica Neue" charset="0"/>
                <a:ea typeface="Helvetica Neue" charset="0"/>
                <a:cs typeface="Helvetica Neue" charset="0"/>
              </a:rPr>
              <a:t>.</a:t>
            </a:r>
          </a:p>
          <a:p>
            <a:pPr algn="ctr"/>
            <a:r>
              <a:rPr lang="en-US" sz="2400" dirty="0">
                <a:latin typeface="Helvetica Neue" charset="0"/>
                <a:ea typeface="Helvetica Neue" charset="0"/>
                <a:cs typeface="Helvetica Neue" charset="0"/>
              </a:rPr>
              <a:t>Get opinions or help from </a:t>
            </a:r>
            <a:r>
              <a:rPr lang="en-US" sz="2400" b="1" dirty="0">
                <a:latin typeface="Helvetica Neue" charset="0"/>
                <a:ea typeface="Helvetica Neue" charset="0"/>
                <a:cs typeface="Helvetica Neue" charset="0"/>
              </a:rPr>
              <a:t>experts or advisors, read, travel, listen and learn.</a:t>
            </a:r>
          </a:p>
          <a:p>
            <a:pPr algn="ctr"/>
            <a:endParaRPr lang="en-US" sz="2400" dirty="0">
              <a:latin typeface="Helvetica Neue" charset="0"/>
              <a:ea typeface="Helvetica Neue" charset="0"/>
              <a:cs typeface="Helvetica Neue" charset="0"/>
            </a:endParaRPr>
          </a:p>
          <a:p>
            <a:pPr algn="ctr"/>
            <a:r>
              <a:rPr lang="en-US" sz="2400" dirty="0">
                <a:solidFill>
                  <a:schemeClr val="accent2">
                    <a:lumMod val="60000"/>
                    <a:lumOff val="40000"/>
                  </a:schemeClr>
                </a:solidFill>
                <a:latin typeface="Helvetica Neue" charset="0"/>
                <a:ea typeface="Helvetica Neue" charset="0"/>
                <a:cs typeface="Helvetica Neue" charset="0"/>
              </a:rPr>
              <a:t>Then together – internally and externally ’prepared’, cross the threshold and take action on </a:t>
            </a:r>
            <a:r>
              <a:rPr lang="en-US" sz="2400" b="1" dirty="0">
                <a:solidFill>
                  <a:schemeClr val="accent2">
                    <a:lumMod val="60000"/>
                    <a:lumOff val="40000"/>
                  </a:schemeClr>
                </a:solidFill>
                <a:latin typeface="Helvetica Neue" charset="0"/>
                <a:ea typeface="Helvetica Neue" charset="0"/>
                <a:cs typeface="Helvetica Neue" charset="0"/>
              </a:rPr>
              <a:t>the future agenda now better </a:t>
            </a:r>
            <a:r>
              <a:rPr lang="en-US" sz="2400" b="1" u="sng" dirty="0">
                <a:solidFill>
                  <a:schemeClr val="accent6"/>
                </a:solidFill>
                <a:latin typeface="Helvetica Neue" charset="0"/>
                <a:ea typeface="Helvetica Neue" charset="0"/>
                <a:cs typeface="Helvetica Neue" charset="0"/>
              </a:rPr>
              <a:t>in-line with who you are</a:t>
            </a:r>
            <a:r>
              <a:rPr lang="en-US" sz="2400" dirty="0">
                <a:solidFill>
                  <a:schemeClr val="accent6"/>
                </a:solidFill>
                <a:latin typeface="Helvetica Neue" charset="0"/>
                <a:ea typeface="Helvetica Neue" charset="0"/>
                <a:cs typeface="Helvetica Neue" charset="0"/>
              </a:rPr>
              <a:t>.</a:t>
            </a:r>
          </a:p>
        </p:txBody>
      </p:sp>
      <p:sp>
        <p:nvSpPr>
          <p:cNvPr id="3" name="TextBox 2">
            <a:extLst>
              <a:ext uri="{FF2B5EF4-FFF2-40B4-BE49-F238E27FC236}">
                <a16:creationId xmlns:a16="http://schemas.microsoft.com/office/drawing/2014/main" id="{43FE4C03-813F-4C4B-9B82-C985D90DBE1C}"/>
              </a:ext>
            </a:extLst>
          </p:cNvPr>
          <p:cNvSpPr txBox="1"/>
          <p:nvPr/>
        </p:nvSpPr>
        <p:spPr>
          <a:xfrm>
            <a:off x="0" y="6897"/>
            <a:ext cx="12205252" cy="1138773"/>
          </a:xfrm>
          <a:prstGeom prst="rect">
            <a:avLst/>
          </a:prstGeom>
          <a:noFill/>
        </p:spPr>
        <p:txBody>
          <a:bodyPr wrap="square" rtlCol="0">
            <a:spAutoFit/>
          </a:bodyPr>
          <a:lstStyle/>
          <a:p>
            <a:pPr algn="ctr"/>
            <a:r>
              <a:rPr lang="en-US" sz="4800" dirty="0">
                <a:latin typeface="Helvetica Neue Medium"/>
                <a:cs typeface="Helvetica Neue Medium"/>
              </a:rPr>
              <a:t>Mercury </a:t>
            </a:r>
            <a:r>
              <a:rPr lang="en-US" sz="4800" dirty="0">
                <a:latin typeface="Helvetica Neue Thin"/>
                <a:cs typeface="Helvetica Neue Thin"/>
              </a:rPr>
              <a:t>Retrograde</a:t>
            </a:r>
          </a:p>
          <a:p>
            <a:pPr lvl="0" algn="ctr"/>
            <a:r>
              <a:rPr lang="en-US" sz="2000" b="1" u="sng" dirty="0">
                <a:solidFill>
                  <a:srgbClr val="FFC000"/>
                </a:solidFill>
                <a:latin typeface="Helvetica Neue" charset="0"/>
                <a:ea typeface="Helvetica Neue" charset="0"/>
                <a:cs typeface="Helvetica Neue" charset="0"/>
              </a:rPr>
              <a:t>March 5 </a:t>
            </a:r>
            <a:r>
              <a:rPr lang="en-US" sz="2000" b="1" dirty="0">
                <a:solidFill>
                  <a:srgbClr val="FFC000"/>
                </a:solidFill>
                <a:latin typeface="Helvetica Neue" charset="0"/>
                <a:ea typeface="Helvetica Neue" charset="0"/>
                <a:cs typeface="Helvetica Neue" charset="0"/>
              </a:rPr>
              <a:t>– 29 Rx </a:t>
            </a:r>
            <a:r>
              <a:rPr lang="en-US" sz="2000" dirty="0">
                <a:solidFill>
                  <a:srgbClr val="FFC000"/>
                </a:solidFill>
                <a:latin typeface="Helvetica Neue" charset="0"/>
                <a:ea typeface="Helvetica Neue" charset="0"/>
                <a:cs typeface="Helvetica Neue" charset="0"/>
              </a:rPr>
              <a:t>(29°–16° Pisces)</a:t>
            </a:r>
          </a:p>
        </p:txBody>
      </p:sp>
      <p:pic>
        <p:nvPicPr>
          <p:cNvPr id="4" name="Picture 3">
            <a:extLst>
              <a:ext uri="{FF2B5EF4-FFF2-40B4-BE49-F238E27FC236}">
                <a16:creationId xmlns:a16="http://schemas.microsoft.com/office/drawing/2014/main" id="{CADE67A9-5821-9446-B1F4-8F6AE81A0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6819" y="1250580"/>
            <a:ext cx="12434105" cy="68017"/>
          </a:xfrm>
          <a:prstGeom prst="rect">
            <a:avLst/>
          </a:prstGeom>
        </p:spPr>
      </p:pic>
      <p:pic>
        <p:nvPicPr>
          <p:cNvPr id="6" name="Picture 5">
            <a:extLst>
              <a:ext uri="{FF2B5EF4-FFF2-40B4-BE49-F238E27FC236}">
                <a16:creationId xmlns:a16="http://schemas.microsoft.com/office/drawing/2014/main" id="{5600D24C-3145-AB43-A1E3-6A22AF37C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97" y="-140679"/>
            <a:ext cx="1985006" cy="1532157"/>
          </a:xfrm>
          <a:prstGeom prst="rect">
            <a:avLst/>
          </a:prstGeom>
        </p:spPr>
      </p:pic>
      <p:pic>
        <p:nvPicPr>
          <p:cNvPr id="7" name="Picture 6">
            <a:extLst>
              <a:ext uri="{FF2B5EF4-FFF2-40B4-BE49-F238E27FC236}">
                <a16:creationId xmlns:a16="http://schemas.microsoft.com/office/drawing/2014/main" id="{31124527-439A-704E-BDC0-D7D3E4401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442" y="1902417"/>
            <a:ext cx="3922699" cy="2179277"/>
          </a:xfrm>
          <a:prstGeom prst="rect">
            <a:avLst/>
          </a:prstGeom>
        </p:spPr>
      </p:pic>
    </p:spTree>
    <p:extLst>
      <p:ext uri="{BB962C8B-B14F-4D97-AF65-F5344CB8AC3E}">
        <p14:creationId xmlns:p14="http://schemas.microsoft.com/office/powerpoint/2010/main" val="148842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C32902-D214-3943-8FB3-C6889EA6A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6819" y="1333798"/>
            <a:ext cx="12434105" cy="68017"/>
          </a:xfrm>
          <a:prstGeom prst="rect">
            <a:avLst/>
          </a:prstGeom>
        </p:spPr>
      </p:pic>
      <p:pic>
        <p:nvPicPr>
          <p:cNvPr id="3" name="Picture 2">
            <a:extLst>
              <a:ext uri="{FF2B5EF4-FFF2-40B4-BE49-F238E27FC236}">
                <a16:creationId xmlns:a16="http://schemas.microsoft.com/office/drawing/2014/main" id="{40E1DF49-47BD-F645-A3FA-3EF891F53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79" y="6648284"/>
            <a:ext cx="12192000" cy="96551"/>
          </a:xfrm>
          <a:prstGeom prst="rect">
            <a:avLst/>
          </a:prstGeom>
        </p:spPr>
      </p:pic>
      <p:sp>
        <p:nvSpPr>
          <p:cNvPr id="4" name="Rectangle 3">
            <a:extLst>
              <a:ext uri="{FF2B5EF4-FFF2-40B4-BE49-F238E27FC236}">
                <a16:creationId xmlns:a16="http://schemas.microsoft.com/office/drawing/2014/main" id="{0D129365-2388-934F-BADD-F3822834E3C7}"/>
              </a:ext>
            </a:extLst>
          </p:cNvPr>
          <p:cNvSpPr/>
          <p:nvPr/>
        </p:nvSpPr>
        <p:spPr>
          <a:xfrm>
            <a:off x="96197" y="1454485"/>
            <a:ext cx="12026530" cy="830997"/>
          </a:xfrm>
          <a:prstGeom prst="rect">
            <a:avLst/>
          </a:prstGeom>
        </p:spPr>
        <p:txBody>
          <a:bodyPr wrap="square">
            <a:spAutoFit/>
          </a:bodyPr>
          <a:lstStyle/>
          <a:p>
            <a:pPr algn="ctr"/>
            <a:r>
              <a:rPr lang="en-US" sz="2400" b="1" i="1" dirty="0">
                <a:solidFill>
                  <a:schemeClr val="accent2">
                    <a:lumMod val="60000"/>
                    <a:lumOff val="40000"/>
                  </a:schemeClr>
                </a:solidFill>
                <a:latin typeface="Helvetica Neue" charset="0"/>
                <a:ea typeface="Helvetica Neue" charset="0"/>
                <a:cs typeface="Helvetica Neue" charset="0"/>
              </a:rPr>
              <a:t>Communication</a:t>
            </a:r>
            <a:r>
              <a:rPr lang="en-US" sz="2400" i="1" dirty="0">
                <a:latin typeface="Helvetica Neue" charset="0"/>
                <a:ea typeface="Helvetica Neue" charset="0"/>
                <a:cs typeface="Helvetica Neue" charset="0"/>
              </a:rPr>
              <a:t> and mental clarity can be expressed </a:t>
            </a:r>
            <a:r>
              <a:rPr lang="en-US" sz="2400" i="1" u="sng" dirty="0">
                <a:latin typeface="Helvetica Neue" charset="0"/>
                <a:ea typeface="Helvetica Neue" charset="0"/>
                <a:cs typeface="Helvetica Neue" charset="0"/>
              </a:rPr>
              <a:t>at the extreme ranges. </a:t>
            </a:r>
          </a:p>
          <a:p>
            <a:pPr algn="ctr"/>
            <a:r>
              <a:rPr lang="en-US" sz="2400" i="1" dirty="0">
                <a:latin typeface="Helvetica Neue" charset="0"/>
                <a:ea typeface="Helvetica Neue" charset="0"/>
                <a:cs typeface="Helvetica Neue" charset="0"/>
              </a:rPr>
              <a:t>Routine communication may be </a:t>
            </a:r>
            <a:r>
              <a:rPr lang="en-US" sz="2400" b="1" i="1" dirty="0">
                <a:solidFill>
                  <a:schemeClr val="accent2">
                    <a:lumMod val="60000"/>
                    <a:lumOff val="40000"/>
                  </a:schemeClr>
                </a:solidFill>
                <a:latin typeface="Helvetica Neue" charset="0"/>
                <a:ea typeface="Helvetica Neue" charset="0"/>
                <a:cs typeface="Helvetica Neue" charset="0"/>
              </a:rPr>
              <a:t>‘delayed’ </a:t>
            </a:r>
            <a:r>
              <a:rPr lang="en-US" sz="2400" i="1" dirty="0">
                <a:latin typeface="Helvetica Neue" charset="0"/>
                <a:ea typeface="Helvetica Neue" charset="0"/>
                <a:cs typeface="Helvetica Neue" charset="0"/>
              </a:rPr>
              <a:t>and/or easily </a:t>
            </a:r>
            <a:r>
              <a:rPr lang="en-US" sz="2400" b="1" i="1" dirty="0">
                <a:solidFill>
                  <a:schemeClr val="accent2">
                    <a:lumMod val="60000"/>
                    <a:lumOff val="40000"/>
                  </a:schemeClr>
                </a:solidFill>
                <a:latin typeface="Helvetica Neue" charset="0"/>
                <a:ea typeface="Helvetica Neue" charset="0"/>
                <a:cs typeface="Helvetica Neue" charset="0"/>
              </a:rPr>
              <a:t>‘misunderstood’ </a:t>
            </a:r>
            <a:r>
              <a:rPr lang="en-US" sz="2400" i="1" dirty="0">
                <a:latin typeface="Helvetica Neue" charset="0"/>
                <a:ea typeface="Helvetica Neue" charset="0"/>
                <a:cs typeface="Helvetica Neue" charset="0"/>
              </a:rPr>
              <a:t>by others</a:t>
            </a:r>
          </a:p>
        </p:txBody>
      </p:sp>
      <p:sp>
        <p:nvSpPr>
          <p:cNvPr id="5" name="Rectangle 4">
            <a:extLst>
              <a:ext uri="{FF2B5EF4-FFF2-40B4-BE49-F238E27FC236}">
                <a16:creationId xmlns:a16="http://schemas.microsoft.com/office/drawing/2014/main" id="{E49D9DAC-B169-0D40-9DAB-8A3088F673D7}"/>
              </a:ext>
            </a:extLst>
          </p:cNvPr>
          <p:cNvSpPr/>
          <p:nvPr/>
        </p:nvSpPr>
        <p:spPr>
          <a:xfrm>
            <a:off x="277096" y="2523352"/>
            <a:ext cx="6074936" cy="4031873"/>
          </a:xfrm>
          <a:prstGeom prst="rect">
            <a:avLst/>
          </a:prstGeom>
        </p:spPr>
        <p:txBody>
          <a:bodyPr wrap="square">
            <a:spAutoFit/>
          </a:bodyPr>
          <a:lstStyle/>
          <a:p>
            <a:r>
              <a:rPr lang="en-US" sz="1600" b="1" dirty="0">
                <a:solidFill>
                  <a:schemeClr val="accent6"/>
                </a:solidFill>
                <a:latin typeface="Helvetica Neue" charset="0"/>
                <a:ea typeface="Helvetica Neue" charset="0"/>
                <a:cs typeface="Helvetica Neue" charset="0"/>
              </a:rPr>
              <a:t>Mercury Retrograde Periods Bring in:</a:t>
            </a:r>
            <a:endParaRPr lang="en-US" sz="1600" dirty="0">
              <a:solidFill>
                <a:schemeClr val="accent6"/>
              </a:solidFill>
              <a:latin typeface="Helvetica Neue" charset="0"/>
              <a:ea typeface="Helvetica Neue" charset="0"/>
              <a:cs typeface="Helvetica Neue" charset="0"/>
            </a:endParaRP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Unique expression. </a:t>
            </a:r>
            <a:r>
              <a:rPr lang="en-US" sz="1600" dirty="0">
                <a:latin typeface="Helvetica Neue" charset="0"/>
                <a:ea typeface="Helvetica Neue" charset="0"/>
                <a:cs typeface="Helvetica Neue" charset="0"/>
              </a:rPr>
              <a:t>Mental processing can be ‘introverted’ or become ‘overly extroverted’ </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Thought, Communication, and Association speed is ‘stunted’, </a:t>
            </a:r>
            <a:r>
              <a:rPr lang="en-US" sz="1600" dirty="0">
                <a:latin typeface="Helvetica Neue" charset="0"/>
                <a:ea typeface="Helvetica Neue" charset="0"/>
                <a:cs typeface="Helvetica Neue" charset="0"/>
              </a:rPr>
              <a:t>‘slow’, ‘backward’ or ‘overly promised’ in logical planning, processing and understanding. </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May experience minor health extremes </a:t>
            </a:r>
            <a:r>
              <a:rPr lang="en-US" sz="1600" dirty="0">
                <a:latin typeface="Helvetica Neue" charset="0"/>
                <a:ea typeface="Helvetica Neue" charset="0"/>
                <a:cs typeface="Helvetica Neue" charset="0"/>
              </a:rPr>
              <a:t>with breathing, anxiety, coordination, memory, digestion, throat, vision or hearing. (arteries, circulation, blood ,brain, </a:t>
            </a:r>
            <a:r>
              <a:rPr lang="en-US" sz="1600" dirty="0" err="1">
                <a:latin typeface="Helvetica Neue" charset="0"/>
                <a:ea typeface="Helvetica Neue" charset="0"/>
                <a:cs typeface="Helvetica Neue" charset="0"/>
              </a:rPr>
              <a:t>cateracts</a:t>
            </a:r>
            <a:r>
              <a:rPr lang="en-US" sz="1600" dirty="0">
                <a:latin typeface="Helvetica Neue" charset="0"/>
                <a:ea typeface="Helvetica Neue" charset="0"/>
                <a:cs typeface="Helvetica Neue" charset="0"/>
              </a:rPr>
              <a:t>, </a:t>
            </a:r>
            <a:br>
              <a:rPr lang="en-US" sz="1600" dirty="0">
                <a:latin typeface="Helvetica Neue" charset="0"/>
                <a:ea typeface="Helvetica Neue" charset="0"/>
                <a:cs typeface="Helvetica Neue" charset="0"/>
              </a:rPr>
            </a:br>
            <a:r>
              <a:rPr lang="en-US" sz="1600" dirty="0">
                <a:latin typeface="Helvetica Neue" charset="0"/>
                <a:ea typeface="Helvetica Neue" charset="0"/>
                <a:cs typeface="Helvetica Neue" charset="0"/>
              </a:rPr>
              <a:t>the back, glands, energy, eyes, or heart)</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Printed Publications may have errors in final assessment. </a:t>
            </a:r>
            <a:br>
              <a:rPr lang="en-US" sz="1600" b="1" dirty="0">
                <a:solidFill>
                  <a:schemeClr val="accent2">
                    <a:lumMod val="60000"/>
                    <a:lumOff val="40000"/>
                  </a:schemeClr>
                </a:solidFill>
                <a:latin typeface="Helvetica Neue" charset="0"/>
                <a:ea typeface="Helvetica Neue" charset="0"/>
                <a:cs typeface="Helvetica Neue" charset="0"/>
              </a:rPr>
            </a:br>
            <a:r>
              <a:rPr lang="en-US" sz="1600" dirty="0">
                <a:latin typeface="Helvetica Neue" charset="0"/>
                <a:ea typeface="Helvetica Neue" charset="0"/>
                <a:cs typeface="Helvetica Neue" charset="0"/>
              </a:rPr>
              <a:t>Also Public Announcements, Calculations, Schematics, Medical Diagnosis, Legal Decisions, or Travel Plans.</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Problems with Electronics, Computers, Networking, </a:t>
            </a:r>
            <a:r>
              <a:rPr lang="en-US" sz="1600" dirty="0">
                <a:latin typeface="Helvetica Neue" charset="0"/>
                <a:ea typeface="Helvetica Neue" charset="0"/>
                <a:cs typeface="Helvetica Neue" charset="0"/>
              </a:rPr>
              <a:t>Internet Connections, Mechanical Devices, Appliances are expected.</a:t>
            </a:r>
          </a:p>
        </p:txBody>
      </p:sp>
      <p:sp>
        <p:nvSpPr>
          <p:cNvPr id="6" name="Rectangle 5">
            <a:extLst>
              <a:ext uri="{FF2B5EF4-FFF2-40B4-BE49-F238E27FC236}">
                <a16:creationId xmlns:a16="http://schemas.microsoft.com/office/drawing/2014/main" id="{F113A8CD-6345-AB4E-83B2-60D66F3CBA9B}"/>
              </a:ext>
            </a:extLst>
          </p:cNvPr>
          <p:cNvSpPr/>
          <p:nvPr/>
        </p:nvSpPr>
        <p:spPr>
          <a:xfrm>
            <a:off x="6442353" y="2519470"/>
            <a:ext cx="5708071" cy="4031873"/>
          </a:xfrm>
          <a:prstGeom prst="rect">
            <a:avLst/>
          </a:prstGeom>
        </p:spPr>
        <p:txBody>
          <a:bodyPr wrap="square">
            <a:spAutoFit/>
          </a:bodyPr>
          <a:lstStyle/>
          <a:p>
            <a:r>
              <a:rPr lang="en-US" sz="1600" b="1" dirty="0">
                <a:solidFill>
                  <a:schemeClr val="accent6"/>
                </a:solidFill>
                <a:latin typeface="Helvetica Neue" charset="0"/>
                <a:ea typeface="Helvetica Neue" charset="0"/>
                <a:cs typeface="Helvetica Neue" charset="0"/>
              </a:rPr>
              <a:t>Mercury Retrograde Can Bring Back:</a:t>
            </a:r>
            <a:endParaRPr lang="en-US" sz="1600" dirty="0">
              <a:solidFill>
                <a:schemeClr val="accent6"/>
              </a:solidFill>
              <a:latin typeface="Helvetica Neue" charset="0"/>
              <a:ea typeface="Helvetica Neue" charset="0"/>
              <a:cs typeface="Helvetica Neue" charset="0"/>
            </a:endParaRP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Money owed to you.</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Unfinished projects </a:t>
            </a:r>
            <a:r>
              <a:rPr lang="en-US" sz="1600" dirty="0">
                <a:latin typeface="Helvetica Neue" charset="0"/>
                <a:ea typeface="Helvetica Neue" charset="0"/>
                <a:cs typeface="Helvetica Neue" charset="0"/>
              </a:rPr>
              <a:t>from</a:t>
            </a:r>
            <a:r>
              <a:rPr lang="en-US" sz="1600" b="1" dirty="0">
                <a:solidFill>
                  <a:schemeClr val="accent2">
                    <a:lumMod val="60000"/>
                    <a:lumOff val="40000"/>
                  </a:schemeClr>
                </a:solidFill>
                <a:latin typeface="Helvetica Neue" charset="0"/>
                <a:ea typeface="Helvetica Neue" charset="0"/>
                <a:cs typeface="Helvetica Neue" charset="0"/>
              </a:rPr>
              <a:t> </a:t>
            </a:r>
            <a:r>
              <a:rPr lang="en-US" sz="1600" dirty="0">
                <a:latin typeface="Helvetica Neue" charset="0"/>
                <a:ea typeface="Helvetica Neue" charset="0"/>
                <a:cs typeface="Helvetica Neue" charset="0"/>
              </a:rPr>
              <a:t>the previous Mercury Rx.</a:t>
            </a:r>
            <a:br>
              <a:rPr lang="en-US" sz="1600" dirty="0">
                <a:latin typeface="Helvetica Neue" charset="0"/>
                <a:ea typeface="Helvetica Neue" charset="0"/>
                <a:cs typeface="Helvetica Neue" charset="0"/>
              </a:rPr>
            </a:br>
            <a:r>
              <a:rPr lang="en-US" sz="1600" dirty="0">
                <a:latin typeface="Helvetica Neue" charset="0"/>
                <a:ea typeface="Helvetica Neue" charset="0"/>
                <a:cs typeface="Helvetica Neue" charset="0"/>
              </a:rPr>
              <a:t>Agreements, Contracts, Buyers/Sellers or Business Commerce from the past.</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Past Advisors, </a:t>
            </a:r>
            <a:r>
              <a:rPr lang="en-US" sz="1600" dirty="0">
                <a:latin typeface="Helvetica Neue" charset="0"/>
                <a:ea typeface="Helvetica Neue" charset="0"/>
                <a:cs typeface="Helvetica Neue" charset="0"/>
              </a:rPr>
              <a:t>Agents, Attorneys, Auditors, Class mates, Teachers, or Physicians into your life.</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Reconnection with Siblings, </a:t>
            </a:r>
            <a:r>
              <a:rPr lang="en-US" sz="1600" dirty="0">
                <a:latin typeface="Helvetica Neue" charset="0"/>
                <a:ea typeface="Helvetica Neue" charset="0"/>
                <a:cs typeface="Helvetica Neue" charset="0"/>
              </a:rPr>
              <a:t>Relatives, Neighbors.</a:t>
            </a:r>
          </a:p>
          <a:p>
            <a:endParaRPr lang="en-US" sz="1600" dirty="0">
              <a:latin typeface="Helvetica Neue" charset="0"/>
              <a:ea typeface="Helvetica Neue" charset="0"/>
              <a:cs typeface="Helvetica Neue" charset="0"/>
            </a:endParaRPr>
          </a:p>
          <a:p>
            <a:r>
              <a:rPr lang="en-US" sz="1600" b="1" dirty="0">
                <a:solidFill>
                  <a:schemeClr val="accent6"/>
                </a:solidFill>
                <a:latin typeface="Helvetica Neue" charset="0"/>
                <a:ea typeface="Helvetica Neue" charset="0"/>
                <a:cs typeface="Helvetica Neue" charset="0"/>
              </a:rPr>
              <a:t>It IS a good time:</a:t>
            </a:r>
            <a:endParaRPr lang="en-US" sz="1600" dirty="0">
              <a:solidFill>
                <a:schemeClr val="accent6"/>
              </a:solidFill>
              <a:latin typeface="Helvetica Neue" charset="0"/>
              <a:ea typeface="Helvetica Neue" charset="0"/>
              <a:cs typeface="Helvetica Neue" charset="0"/>
            </a:endParaRP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To complete unfinished projects </a:t>
            </a:r>
            <a:r>
              <a:rPr lang="en-US" sz="1600" dirty="0">
                <a:latin typeface="Helvetica Neue" charset="0"/>
                <a:ea typeface="Helvetica Neue" charset="0"/>
                <a:cs typeface="Helvetica Neue" charset="0"/>
              </a:rPr>
              <a:t>already  started</a:t>
            </a:r>
            <a:r>
              <a:rPr lang="en-US" sz="1600" b="1" dirty="0">
                <a:solidFill>
                  <a:schemeClr val="accent2">
                    <a:lumMod val="60000"/>
                    <a:lumOff val="40000"/>
                  </a:schemeClr>
                </a:solidFill>
                <a:latin typeface="Helvetica Neue" charset="0"/>
                <a:ea typeface="Helvetica Neue" charset="0"/>
                <a:cs typeface="Helvetica Neue" charset="0"/>
              </a:rPr>
              <a:t>. </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To research and develop </a:t>
            </a:r>
            <a:r>
              <a:rPr lang="en-US" sz="1600" dirty="0">
                <a:latin typeface="Helvetica Neue" charset="0"/>
                <a:ea typeface="Helvetica Neue" charset="0"/>
                <a:cs typeface="Helvetica Neue" charset="0"/>
              </a:rPr>
              <a:t>a thorough understanding </a:t>
            </a:r>
            <a:br>
              <a:rPr lang="en-US" sz="1600" dirty="0">
                <a:latin typeface="Helvetica Neue" charset="0"/>
                <a:ea typeface="Helvetica Neue" charset="0"/>
                <a:cs typeface="Helvetica Neue" charset="0"/>
              </a:rPr>
            </a:br>
            <a:r>
              <a:rPr lang="en-US" sz="1600" dirty="0">
                <a:latin typeface="Helvetica Neue" charset="0"/>
                <a:ea typeface="Helvetica Neue" charset="0"/>
                <a:cs typeface="Helvetica Neue" charset="0"/>
              </a:rPr>
              <a:t>and focus on primary issues - not multiple.</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To ‘internalize’ </a:t>
            </a:r>
            <a:r>
              <a:rPr lang="en-US" sz="1600" dirty="0">
                <a:latin typeface="Helvetica Neue" charset="0"/>
                <a:ea typeface="Helvetica Neue" charset="0"/>
                <a:cs typeface="Helvetica Neue" charset="0"/>
              </a:rPr>
              <a:t>and review your own thoughts/goals. </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To spiritually re-examine life. </a:t>
            </a:r>
            <a:r>
              <a:rPr lang="en-US" sz="1600" dirty="0">
                <a:latin typeface="Helvetica Neue" charset="0"/>
                <a:ea typeface="Helvetica Neue" charset="0"/>
                <a:cs typeface="Helvetica Neue" charset="0"/>
              </a:rPr>
              <a:t>Fresh perspectives may be revealed. </a:t>
            </a:r>
          </a:p>
        </p:txBody>
      </p:sp>
      <p:sp>
        <p:nvSpPr>
          <p:cNvPr id="7" name="TextBox 6">
            <a:extLst>
              <a:ext uri="{FF2B5EF4-FFF2-40B4-BE49-F238E27FC236}">
                <a16:creationId xmlns:a16="http://schemas.microsoft.com/office/drawing/2014/main" id="{AEE1E69E-F23A-AF46-BF57-E80CF07277AF}"/>
              </a:ext>
            </a:extLst>
          </p:cNvPr>
          <p:cNvSpPr txBox="1"/>
          <p:nvPr/>
        </p:nvSpPr>
        <p:spPr>
          <a:xfrm>
            <a:off x="0" y="6897"/>
            <a:ext cx="12205252" cy="1138773"/>
          </a:xfrm>
          <a:prstGeom prst="rect">
            <a:avLst/>
          </a:prstGeom>
          <a:noFill/>
        </p:spPr>
        <p:txBody>
          <a:bodyPr wrap="square" rtlCol="0">
            <a:spAutoFit/>
          </a:bodyPr>
          <a:lstStyle/>
          <a:p>
            <a:pPr algn="ctr"/>
            <a:r>
              <a:rPr lang="en-US" sz="4800" dirty="0">
                <a:latin typeface="Helvetica Neue Medium"/>
                <a:cs typeface="Helvetica Neue Medium"/>
              </a:rPr>
              <a:t>Mercury </a:t>
            </a:r>
            <a:r>
              <a:rPr lang="en-US" sz="4800" dirty="0">
                <a:latin typeface="Helvetica Neue Thin"/>
                <a:cs typeface="Helvetica Neue Thin"/>
              </a:rPr>
              <a:t>Retrograde</a:t>
            </a:r>
          </a:p>
          <a:p>
            <a:pPr lvl="0" algn="ctr"/>
            <a:r>
              <a:rPr lang="en-US" sz="2000" b="1" u="sng" dirty="0">
                <a:solidFill>
                  <a:srgbClr val="FFC000"/>
                </a:solidFill>
                <a:latin typeface="Helvetica Neue" charset="0"/>
                <a:ea typeface="Helvetica Neue" charset="0"/>
                <a:cs typeface="Helvetica Neue" charset="0"/>
              </a:rPr>
              <a:t>March 5 </a:t>
            </a:r>
            <a:r>
              <a:rPr lang="en-US" sz="2000" b="1" dirty="0">
                <a:solidFill>
                  <a:srgbClr val="FFC000"/>
                </a:solidFill>
                <a:latin typeface="Helvetica Neue" charset="0"/>
                <a:ea typeface="Helvetica Neue" charset="0"/>
                <a:cs typeface="Helvetica Neue" charset="0"/>
              </a:rPr>
              <a:t>– 29 Rx </a:t>
            </a:r>
            <a:r>
              <a:rPr lang="en-US" sz="2000" dirty="0">
                <a:solidFill>
                  <a:srgbClr val="FFC000"/>
                </a:solidFill>
                <a:latin typeface="Helvetica Neue" charset="0"/>
                <a:ea typeface="Helvetica Neue" charset="0"/>
                <a:cs typeface="Helvetica Neue" charset="0"/>
              </a:rPr>
              <a:t>(29°–16° Pisces)</a:t>
            </a:r>
          </a:p>
        </p:txBody>
      </p:sp>
      <p:pic>
        <p:nvPicPr>
          <p:cNvPr id="9" name="Picture 8">
            <a:extLst>
              <a:ext uri="{FF2B5EF4-FFF2-40B4-BE49-F238E27FC236}">
                <a16:creationId xmlns:a16="http://schemas.microsoft.com/office/drawing/2014/main" id="{320C3527-82E1-364B-8C92-D7C749684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97" y="-140679"/>
            <a:ext cx="1985006" cy="1532157"/>
          </a:xfrm>
          <a:prstGeom prst="rect">
            <a:avLst/>
          </a:prstGeom>
        </p:spPr>
      </p:pic>
    </p:spTree>
    <p:extLst>
      <p:ext uri="{BB962C8B-B14F-4D97-AF65-F5344CB8AC3E}">
        <p14:creationId xmlns:p14="http://schemas.microsoft.com/office/powerpoint/2010/main" val="14260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9927B0-D941-3642-BEA7-BE6B970C0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6819" y="1339942"/>
            <a:ext cx="12434105" cy="68017"/>
          </a:xfrm>
          <a:prstGeom prst="rect">
            <a:avLst/>
          </a:prstGeom>
        </p:spPr>
      </p:pic>
      <p:pic>
        <p:nvPicPr>
          <p:cNvPr id="3" name="Picture 2">
            <a:extLst>
              <a:ext uri="{FF2B5EF4-FFF2-40B4-BE49-F238E27FC236}">
                <a16:creationId xmlns:a16="http://schemas.microsoft.com/office/drawing/2014/main" id="{25F6C686-90EA-3346-89F5-27AA222A5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79" y="6644127"/>
            <a:ext cx="12192000" cy="96551"/>
          </a:xfrm>
          <a:prstGeom prst="rect">
            <a:avLst/>
          </a:prstGeom>
        </p:spPr>
      </p:pic>
      <p:sp>
        <p:nvSpPr>
          <p:cNvPr id="4" name="Rectangle 3">
            <a:extLst>
              <a:ext uri="{FF2B5EF4-FFF2-40B4-BE49-F238E27FC236}">
                <a16:creationId xmlns:a16="http://schemas.microsoft.com/office/drawing/2014/main" id="{882CB9B5-BE3B-F640-8D20-AC066CB55BF6}"/>
              </a:ext>
            </a:extLst>
          </p:cNvPr>
          <p:cNvSpPr/>
          <p:nvPr/>
        </p:nvSpPr>
        <p:spPr>
          <a:xfrm>
            <a:off x="0" y="1501037"/>
            <a:ext cx="12192000" cy="954107"/>
          </a:xfrm>
          <a:prstGeom prst="rect">
            <a:avLst/>
          </a:prstGeom>
        </p:spPr>
        <p:txBody>
          <a:bodyPr wrap="square">
            <a:spAutoFit/>
          </a:bodyPr>
          <a:lstStyle/>
          <a:p>
            <a:pPr algn="ctr"/>
            <a:r>
              <a:rPr lang="en-US" sz="2400" i="1" dirty="0"/>
              <a:t>When Mercury is Retrograde,</a:t>
            </a:r>
            <a:r>
              <a:rPr lang="en-US" sz="2400" i="1" dirty="0">
                <a:solidFill>
                  <a:schemeClr val="accent6"/>
                </a:solidFill>
              </a:rPr>
              <a:t> </a:t>
            </a:r>
            <a:r>
              <a:rPr lang="en-US" sz="2400" b="1" i="1" dirty="0">
                <a:solidFill>
                  <a:schemeClr val="accent6"/>
                </a:solidFill>
              </a:rPr>
              <a:t>communication and mental clarity can be ‘stunted’ -</a:t>
            </a:r>
          </a:p>
          <a:p>
            <a:pPr algn="ctr"/>
            <a:r>
              <a:rPr lang="en-US" sz="2400" i="1" dirty="0">
                <a:solidFill>
                  <a:schemeClr val="accent2">
                    <a:lumMod val="60000"/>
                    <a:lumOff val="40000"/>
                  </a:schemeClr>
                </a:solidFill>
              </a:rPr>
              <a:t>‘Slow’, ‘backward’ </a:t>
            </a:r>
            <a:r>
              <a:rPr lang="en-US" sz="2400" i="1" dirty="0"/>
              <a:t>or </a:t>
            </a:r>
            <a:r>
              <a:rPr lang="en-US" sz="2400" i="1" dirty="0">
                <a:solidFill>
                  <a:schemeClr val="accent2">
                    <a:lumMod val="60000"/>
                    <a:lumOff val="40000"/>
                  </a:schemeClr>
                </a:solidFill>
              </a:rPr>
              <a:t>‘overly promised’ </a:t>
            </a:r>
            <a:r>
              <a:rPr lang="en-US" sz="2400" i="1" dirty="0"/>
              <a:t>in logical planning, processing and understanding. </a:t>
            </a:r>
            <a:endParaRPr lang="en-US" sz="2400" b="1" i="1" dirty="0">
              <a:solidFill>
                <a:schemeClr val="accent2">
                  <a:lumMod val="60000"/>
                  <a:lumOff val="40000"/>
                </a:schemeClr>
              </a:solidFill>
            </a:endParaRPr>
          </a:p>
          <a:p>
            <a:pPr algn="ctr"/>
            <a:endParaRPr lang="en-US" sz="800" dirty="0"/>
          </a:p>
        </p:txBody>
      </p:sp>
      <p:sp>
        <p:nvSpPr>
          <p:cNvPr id="5" name="Rectangle 4">
            <a:extLst>
              <a:ext uri="{FF2B5EF4-FFF2-40B4-BE49-F238E27FC236}">
                <a16:creationId xmlns:a16="http://schemas.microsoft.com/office/drawing/2014/main" id="{86D88B95-0CC0-0641-A83F-CB42DB32B410}"/>
              </a:ext>
            </a:extLst>
          </p:cNvPr>
          <p:cNvSpPr/>
          <p:nvPr/>
        </p:nvSpPr>
        <p:spPr>
          <a:xfrm>
            <a:off x="395627" y="2479757"/>
            <a:ext cx="5708071" cy="3785652"/>
          </a:xfrm>
          <a:prstGeom prst="rect">
            <a:avLst/>
          </a:prstGeom>
        </p:spPr>
        <p:txBody>
          <a:bodyPr wrap="square">
            <a:spAutoFit/>
          </a:bodyPr>
          <a:lstStyle/>
          <a:p>
            <a:r>
              <a:rPr lang="en-US" sz="1600" b="1" dirty="0">
                <a:solidFill>
                  <a:schemeClr val="accent6"/>
                </a:solidFill>
                <a:latin typeface="Helvetica Neue" charset="0"/>
                <a:ea typeface="Helvetica Neue" charset="0"/>
                <a:cs typeface="Helvetica Neue" charset="0"/>
              </a:rPr>
              <a:t>It is </a:t>
            </a:r>
            <a:r>
              <a:rPr lang="en-US" sz="1600" b="1" u="sng" dirty="0">
                <a:solidFill>
                  <a:schemeClr val="accent6"/>
                </a:solidFill>
                <a:latin typeface="Helvetica Neue" charset="0"/>
                <a:ea typeface="Helvetica Neue" charset="0"/>
                <a:cs typeface="Helvetica Neue" charset="0"/>
              </a:rPr>
              <a:t>NOT</a:t>
            </a:r>
            <a:r>
              <a:rPr lang="en-US" sz="1600" b="1" dirty="0">
                <a:solidFill>
                  <a:schemeClr val="accent6"/>
                </a:solidFill>
                <a:latin typeface="Helvetica Neue" charset="0"/>
                <a:ea typeface="Helvetica Neue" charset="0"/>
                <a:cs typeface="Helvetica Neue" charset="0"/>
              </a:rPr>
              <a:t> A GOOD TIME for: </a:t>
            </a:r>
            <a:endParaRPr lang="en-US" sz="1600" dirty="0">
              <a:solidFill>
                <a:schemeClr val="accent6"/>
              </a:solidFill>
              <a:latin typeface="Helvetica Neue" charset="0"/>
              <a:ea typeface="Helvetica Neue" charset="0"/>
              <a:cs typeface="Helvetica Neue" charset="0"/>
            </a:endParaRP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Surgery</a:t>
            </a:r>
            <a:r>
              <a:rPr lang="en-US" sz="1600" dirty="0">
                <a:latin typeface="Helvetica Neue" charset="0"/>
                <a:ea typeface="Helvetica Neue" charset="0"/>
                <a:cs typeface="Helvetica Neue" charset="0"/>
              </a:rPr>
              <a:t> of any kind.</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Signing  Contracts, </a:t>
            </a:r>
            <a:r>
              <a:rPr lang="en-US" sz="1600" dirty="0">
                <a:latin typeface="Helvetica Neue" charset="0"/>
                <a:ea typeface="Helvetica Neue" charset="0"/>
                <a:cs typeface="Helvetica Neue" charset="0"/>
              </a:rPr>
              <a:t>Treaties or Important Agreements.</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Opening a Business, </a:t>
            </a:r>
            <a:r>
              <a:rPr lang="en-US" sz="1600" dirty="0">
                <a:latin typeface="Helvetica Neue" charset="0"/>
                <a:ea typeface="Helvetica Neue" charset="0"/>
                <a:cs typeface="Helvetica Neue" charset="0"/>
              </a:rPr>
              <a:t>Starting an New Job, or Hiring Employees</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Beginning a New Love Relationship, </a:t>
            </a:r>
            <a:r>
              <a:rPr lang="en-US" sz="1600" dirty="0">
                <a:latin typeface="Helvetica Neue" charset="0"/>
                <a:ea typeface="Helvetica Neue" charset="0"/>
                <a:cs typeface="Helvetica Neue" charset="0"/>
              </a:rPr>
              <a:t>Moving, or Taking on a new Business Partner.</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Scheduling Meetings.</a:t>
            </a:r>
          </a:p>
          <a:p>
            <a:pPr marL="285750" indent="-285750">
              <a:buFont typeface="Arial" panose="020B0604020202020204" pitchFamily="34" charset="0"/>
              <a:buChar char="•"/>
            </a:pPr>
            <a:r>
              <a:rPr lang="en-US" sz="1600" dirty="0">
                <a:latin typeface="Helvetica Neue" charset="0"/>
                <a:ea typeface="Helvetica Neue" charset="0"/>
                <a:cs typeface="Helvetica Neue" charset="0"/>
              </a:rPr>
              <a:t>Delivering a Finished Product. </a:t>
            </a:r>
          </a:p>
          <a:p>
            <a:pPr marL="285750" indent="-285750">
              <a:buFont typeface="Arial" panose="020B0604020202020204" pitchFamily="34" charset="0"/>
              <a:buChar char="•"/>
            </a:pPr>
            <a:r>
              <a:rPr lang="en-US" sz="1600" dirty="0">
                <a:latin typeface="Helvetica Neue" charset="0"/>
                <a:ea typeface="Helvetica Neue" charset="0"/>
                <a:cs typeface="Helvetica Neue" charset="0"/>
              </a:rPr>
              <a:t>Presenting New Ideas</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Mailing Important Documents.</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Purchasing or Installation of Computers, </a:t>
            </a:r>
            <a:br>
              <a:rPr lang="en-US" sz="1600" b="1" dirty="0">
                <a:solidFill>
                  <a:schemeClr val="accent2">
                    <a:lumMod val="60000"/>
                    <a:lumOff val="40000"/>
                  </a:schemeClr>
                </a:solidFill>
                <a:latin typeface="Helvetica Neue" charset="0"/>
                <a:ea typeface="Helvetica Neue" charset="0"/>
                <a:cs typeface="Helvetica Neue" charset="0"/>
              </a:rPr>
            </a:br>
            <a:r>
              <a:rPr lang="en-US" sz="1600" dirty="0">
                <a:latin typeface="Helvetica Neue" charset="0"/>
                <a:ea typeface="Helvetica Neue" charset="0"/>
                <a:cs typeface="Helvetica Neue" charset="0"/>
              </a:rPr>
              <a:t>Electrical Equipment, Machinery, Appliances. </a:t>
            </a:r>
          </a:p>
          <a:p>
            <a:pPr marL="285750" indent="-285750">
              <a:buFont typeface="Arial" panose="020B0604020202020204" pitchFamily="34" charset="0"/>
              <a:buChar char="•"/>
            </a:pPr>
            <a:r>
              <a:rPr lang="en-US" sz="1600" dirty="0">
                <a:latin typeface="Helvetica Neue" charset="0"/>
                <a:ea typeface="Helvetica Neue" charset="0"/>
                <a:cs typeface="Helvetica Neue" charset="0"/>
              </a:rPr>
              <a:t>Purchasing or Installation of</a:t>
            </a:r>
            <a:r>
              <a:rPr lang="en-US" sz="1600" b="1" dirty="0">
                <a:solidFill>
                  <a:schemeClr val="accent2">
                    <a:lumMod val="60000"/>
                    <a:lumOff val="40000"/>
                  </a:schemeClr>
                </a:solidFill>
                <a:latin typeface="Helvetica Neue" charset="0"/>
                <a:ea typeface="Helvetica Neue" charset="0"/>
                <a:cs typeface="Helvetica Neue" charset="0"/>
              </a:rPr>
              <a:t> Construction/Remodeling</a:t>
            </a:r>
            <a:r>
              <a:rPr lang="en-US" sz="1600" dirty="0">
                <a:latin typeface="Helvetica Neue" charset="0"/>
                <a:ea typeface="Helvetica Neue" charset="0"/>
                <a:cs typeface="Helvetica Neue" charset="0"/>
              </a:rPr>
              <a:t>, Assets in General or </a:t>
            </a:r>
            <a:r>
              <a:rPr lang="en-US" sz="1600" b="1" dirty="0">
                <a:solidFill>
                  <a:schemeClr val="accent2">
                    <a:lumMod val="60000"/>
                    <a:lumOff val="40000"/>
                  </a:schemeClr>
                </a:solidFill>
                <a:latin typeface="Helvetica Neue" charset="0"/>
                <a:ea typeface="Helvetica Neue" charset="0"/>
                <a:cs typeface="Helvetica Neue" charset="0"/>
              </a:rPr>
              <a:t>Business Investments</a:t>
            </a:r>
            <a:r>
              <a:rPr lang="en-US" sz="1600" dirty="0">
                <a:latin typeface="Helvetica Neue" charset="0"/>
                <a:ea typeface="Helvetica Neue" charset="0"/>
                <a:cs typeface="Helvetica Neue" charset="0"/>
              </a:rPr>
              <a:t>.</a:t>
            </a:r>
          </a:p>
        </p:txBody>
      </p:sp>
      <p:sp>
        <p:nvSpPr>
          <p:cNvPr id="6" name="Rectangle 5">
            <a:extLst>
              <a:ext uri="{FF2B5EF4-FFF2-40B4-BE49-F238E27FC236}">
                <a16:creationId xmlns:a16="http://schemas.microsoft.com/office/drawing/2014/main" id="{F060C7CF-0851-0041-A6B7-396C479309AF}"/>
              </a:ext>
            </a:extLst>
          </p:cNvPr>
          <p:cNvSpPr/>
          <p:nvPr/>
        </p:nvSpPr>
        <p:spPr>
          <a:xfrm>
            <a:off x="6510086" y="2549027"/>
            <a:ext cx="5631116" cy="3046988"/>
          </a:xfrm>
          <a:prstGeom prst="rect">
            <a:avLst/>
          </a:prstGeom>
        </p:spPr>
        <p:txBody>
          <a:bodyPr wrap="square">
            <a:spAutoFit/>
          </a:bodyPr>
          <a:lstStyle/>
          <a:p>
            <a:r>
              <a:rPr lang="en-US" sz="1600" b="1" dirty="0">
                <a:solidFill>
                  <a:schemeClr val="accent6"/>
                </a:solidFill>
                <a:latin typeface="Helvetica Neue" charset="0"/>
                <a:ea typeface="Helvetica Neue" charset="0"/>
                <a:cs typeface="Helvetica Neue" charset="0"/>
              </a:rPr>
              <a:t>If you must take action at this time:</a:t>
            </a:r>
            <a:endParaRPr lang="en-US" sz="1600" dirty="0">
              <a:solidFill>
                <a:schemeClr val="accent6"/>
              </a:solidFill>
              <a:latin typeface="Helvetica Neue" charset="0"/>
              <a:ea typeface="Helvetica Neue" charset="0"/>
              <a:cs typeface="Helvetica Neue" charset="0"/>
            </a:endParaRP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Try to reschedule. </a:t>
            </a:r>
            <a:r>
              <a:rPr lang="en-US" sz="1600" dirty="0">
                <a:latin typeface="Helvetica Neue" charset="0"/>
                <a:ea typeface="Helvetica Neue" charset="0"/>
                <a:cs typeface="Helvetica Neue" charset="0"/>
              </a:rPr>
              <a:t>It’s only a 3 week delay.</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Read the contract 3x </a:t>
            </a:r>
            <a:r>
              <a:rPr lang="en-US" sz="1600" dirty="0">
                <a:latin typeface="Helvetica Neue" charset="0"/>
                <a:ea typeface="Helvetica Neue" charset="0"/>
                <a:cs typeface="Helvetica Neue" charset="0"/>
              </a:rPr>
              <a:t>to make sure there are no </a:t>
            </a:r>
            <a:br>
              <a:rPr lang="en-US" sz="1600" dirty="0">
                <a:latin typeface="Helvetica Neue" charset="0"/>
                <a:ea typeface="Helvetica Neue" charset="0"/>
                <a:cs typeface="Helvetica Neue" charset="0"/>
              </a:rPr>
            </a:br>
            <a:r>
              <a:rPr lang="en-US" sz="1600" dirty="0">
                <a:latin typeface="Helvetica Neue" charset="0"/>
                <a:ea typeface="Helvetica Neue" charset="0"/>
                <a:cs typeface="Helvetica Neue" charset="0"/>
              </a:rPr>
              <a:t>unclear areas of concern or false promises.</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Make extra efforts to be exact and clear </a:t>
            </a:r>
            <a:r>
              <a:rPr lang="en-US" sz="1600" dirty="0">
                <a:latin typeface="Helvetica Neue" charset="0"/>
                <a:ea typeface="Helvetica Neue" charset="0"/>
                <a:cs typeface="Helvetica Neue" charset="0"/>
              </a:rPr>
              <a:t>in all </a:t>
            </a:r>
            <a:br>
              <a:rPr lang="en-US" sz="1600" dirty="0">
                <a:latin typeface="Helvetica Neue" charset="0"/>
                <a:ea typeface="Helvetica Neue" charset="0"/>
                <a:cs typeface="Helvetica Neue" charset="0"/>
              </a:rPr>
            </a:br>
            <a:r>
              <a:rPr lang="en-US" sz="1600" dirty="0">
                <a:latin typeface="Helvetica Neue" charset="0"/>
                <a:ea typeface="Helvetica Neue" charset="0"/>
                <a:cs typeface="Helvetica Neue" charset="0"/>
              </a:rPr>
              <a:t>stages of your logic, communication and daily association of all kinds.</a:t>
            </a:r>
          </a:p>
          <a:p>
            <a:pPr marL="285750" indent="-285750">
              <a:buFont typeface="Arial" panose="020B0604020202020204" pitchFamily="34" charset="0"/>
              <a:buChar char="•"/>
            </a:pPr>
            <a:r>
              <a:rPr lang="en-US" sz="1600" dirty="0">
                <a:latin typeface="Helvetica Neue" charset="0"/>
                <a:ea typeface="Helvetica Neue" charset="0"/>
                <a:cs typeface="Helvetica Neue" charset="0"/>
              </a:rPr>
              <a:t>Ask persons you are communicating with to </a:t>
            </a:r>
            <a:br>
              <a:rPr lang="en-US" sz="1600" dirty="0">
                <a:latin typeface="Helvetica Neue" charset="0"/>
                <a:ea typeface="Helvetica Neue" charset="0"/>
                <a:cs typeface="Helvetica Neue" charset="0"/>
              </a:rPr>
            </a:br>
            <a:r>
              <a:rPr lang="en-US" sz="1600" b="1" dirty="0">
                <a:solidFill>
                  <a:schemeClr val="accent2">
                    <a:lumMod val="60000"/>
                    <a:lumOff val="40000"/>
                  </a:schemeClr>
                </a:solidFill>
                <a:latin typeface="Helvetica Neue" charset="0"/>
                <a:ea typeface="Helvetica Neue" charset="0"/>
                <a:cs typeface="Helvetica Neue" charset="0"/>
              </a:rPr>
              <a:t>confirm receipt, </a:t>
            </a:r>
            <a:r>
              <a:rPr lang="en-US" sz="1600" dirty="0">
                <a:latin typeface="Helvetica Neue" charset="0"/>
                <a:ea typeface="Helvetica Neue" charset="0"/>
                <a:cs typeface="Helvetica Neue" charset="0"/>
              </a:rPr>
              <a:t>clarify their understanding, and/or </a:t>
            </a:r>
            <a:br>
              <a:rPr lang="en-US" sz="1600" dirty="0">
                <a:latin typeface="Helvetica Neue" charset="0"/>
                <a:ea typeface="Helvetica Neue" charset="0"/>
                <a:cs typeface="Helvetica Neue" charset="0"/>
              </a:rPr>
            </a:br>
            <a:r>
              <a:rPr lang="en-US" sz="1600" dirty="0">
                <a:latin typeface="Helvetica Neue" charset="0"/>
                <a:ea typeface="Helvetica Neue" charset="0"/>
                <a:cs typeface="Helvetica Neue" charset="0"/>
              </a:rPr>
              <a:t>read back what you asked for.</a:t>
            </a:r>
          </a:p>
          <a:p>
            <a:pPr marL="285750" indent="-285750">
              <a:buFont typeface="Arial" panose="020B0604020202020204" pitchFamily="34" charset="0"/>
              <a:buChar char="•"/>
            </a:pPr>
            <a:r>
              <a:rPr lang="en-US" sz="1600" b="1" dirty="0">
                <a:solidFill>
                  <a:schemeClr val="accent2">
                    <a:lumMod val="60000"/>
                    <a:lumOff val="40000"/>
                  </a:schemeClr>
                </a:solidFill>
                <a:latin typeface="Helvetica Neue" charset="0"/>
                <a:ea typeface="Helvetica Neue" charset="0"/>
                <a:cs typeface="Helvetica Neue" charset="0"/>
              </a:rPr>
              <a:t>Check in and check up on all deadlines. </a:t>
            </a:r>
            <a:r>
              <a:rPr lang="en-US" sz="1600" dirty="0">
                <a:latin typeface="Helvetica Neue" charset="0"/>
                <a:ea typeface="Helvetica Neue" charset="0"/>
                <a:cs typeface="Helvetica Neue" charset="0"/>
              </a:rPr>
              <a:t>Check for accuracy and performance in all materials delivered.</a:t>
            </a:r>
          </a:p>
        </p:txBody>
      </p:sp>
      <p:sp>
        <p:nvSpPr>
          <p:cNvPr id="7" name="TextBox 6">
            <a:extLst>
              <a:ext uri="{FF2B5EF4-FFF2-40B4-BE49-F238E27FC236}">
                <a16:creationId xmlns:a16="http://schemas.microsoft.com/office/drawing/2014/main" id="{51D48F18-20AA-334C-BF4B-E9735511D2B8}"/>
              </a:ext>
            </a:extLst>
          </p:cNvPr>
          <p:cNvSpPr txBox="1"/>
          <p:nvPr/>
        </p:nvSpPr>
        <p:spPr>
          <a:xfrm>
            <a:off x="0" y="23522"/>
            <a:ext cx="12205252" cy="1138773"/>
          </a:xfrm>
          <a:prstGeom prst="rect">
            <a:avLst/>
          </a:prstGeom>
          <a:noFill/>
        </p:spPr>
        <p:txBody>
          <a:bodyPr wrap="square" rtlCol="0">
            <a:spAutoFit/>
          </a:bodyPr>
          <a:lstStyle/>
          <a:p>
            <a:pPr algn="ctr"/>
            <a:r>
              <a:rPr lang="en-US" sz="4800" dirty="0">
                <a:latin typeface="Helvetica Neue Medium"/>
                <a:cs typeface="Helvetica Neue Medium"/>
              </a:rPr>
              <a:t>Mercury </a:t>
            </a:r>
            <a:r>
              <a:rPr lang="en-US" sz="4800" dirty="0">
                <a:latin typeface="Helvetica Neue Thin"/>
                <a:cs typeface="Helvetica Neue Thin"/>
              </a:rPr>
              <a:t>Retrograde</a:t>
            </a:r>
          </a:p>
          <a:p>
            <a:pPr lvl="0" algn="ctr"/>
            <a:r>
              <a:rPr lang="en-US" sz="2000" b="1" u="sng" dirty="0">
                <a:solidFill>
                  <a:srgbClr val="FFC000"/>
                </a:solidFill>
                <a:latin typeface="Helvetica Neue" charset="0"/>
                <a:ea typeface="Helvetica Neue" charset="0"/>
                <a:cs typeface="Helvetica Neue" charset="0"/>
              </a:rPr>
              <a:t>March 5 </a:t>
            </a:r>
            <a:r>
              <a:rPr lang="en-US" sz="2000" b="1" dirty="0">
                <a:solidFill>
                  <a:srgbClr val="FFC000"/>
                </a:solidFill>
                <a:latin typeface="Helvetica Neue" charset="0"/>
                <a:ea typeface="Helvetica Neue" charset="0"/>
                <a:cs typeface="Helvetica Neue" charset="0"/>
              </a:rPr>
              <a:t>– 29 Rx </a:t>
            </a:r>
            <a:r>
              <a:rPr lang="en-US" sz="2000" dirty="0">
                <a:solidFill>
                  <a:srgbClr val="FFC000"/>
                </a:solidFill>
                <a:latin typeface="Helvetica Neue" charset="0"/>
                <a:ea typeface="Helvetica Neue" charset="0"/>
                <a:cs typeface="Helvetica Neue" charset="0"/>
              </a:rPr>
              <a:t>(29°–16° Pisces)</a:t>
            </a:r>
          </a:p>
        </p:txBody>
      </p:sp>
      <p:pic>
        <p:nvPicPr>
          <p:cNvPr id="8" name="Picture 7">
            <a:extLst>
              <a:ext uri="{FF2B5EF4-FFF2-40B4-BE49-F238E27FC236}">
                <a16:creationId xmlns:a16="http://schemas.microsoft.com/office/drawing/2014/main" id="{86CC64BA-E28F-9D4F-900C-6A4AB51FE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97" y="-124054"/>
            <a:ext cx="1985006" cy="1532157"/>
          </a:xfrm>
          <a:prstGeom prst="rect">
            <a:avLst/>
          </a:prstGeom>
        </p:spPr>
      </p:pic>
    </p:spTree>
    <p:extLst>
      <p:ext uri="{BB962C8B-B14F-4D97-AF65-F5344CB8AC3E}">
        <p14:creationId xmlns:p14="http://schemas.microsoft.com/office/powerpoint/2010/main" val="20199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{32296E60-9BE8-A84F-9B40-075E2BF7BB69}tf10001119</Template>
  <TotalTime>150639</TotalTime>
  <Words>1938</Words>
  <Application>Microsoft Macintosh PowerPoint</Application>
  <PresentationFormat>Widescreen</PresentationFormat>
  <Paragraphs>413</Paragraphs>
  <Slides>26</Slides>
  <Notes>14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MS Mincho</vt:lpstr>
      <vt:lpstr>Arial</vt:lpstr>
      <vt:lpstr>Calibri</vt:lpstr>
      <vt:lpstr>Calibri Light</vt:lpstr>
      <vt:lpstr>Helvetica</vt:lpstr>
      <vt:lpstr>Helvetica 55 Roman</vt:lpstr>
      <vt:lpstr>Helvetica Light</vt:lpstr>
      <vt:lpstr>Helvetica Neue</vt:lpstr>
      <vt:lpstr>Helvetica Neue Light</vt:lpstr>
      <vt:lpstr>Helvetica Neue Medium</vt:lpstr>
      <vt:lpstr>Helvetica Neue Thin</vt:lpstr>
      <vt:lpstr>HelveticaNeue</vt:lpstr>
      <vt:lpstr>Wingdings</vt:lpstr>
      <vt:lpstr>WPSPBT+HelveticaNeue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Diane Trimbath</cp:lastModifiedBy>
  <cp:revision>2416</cp:revision>
  <cp:lastPrinted>2019-03-02T05:54:04Z</cp:lastPrinted>
  <dcterms:created xsi:type="dcterms:W3CDTF">2017-01-14T19:27:04Z</dcterms:created>
  <dcterms:modified xsi:type="dcterms:W3CDTF">2019-03-03T22:07:53Z</dcterms:modified>
</cp:coreProperties>
</file>